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4"/>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Libre Baskerville" charset="1" panose="02000000000000000000"/>
      <p:regular r:id="rId27"/>
    </p:embeddedFont>
    <p:embeddedFont>
      <p:font typeface="Open Sauce" charset="1" panose="00000500000000000000"/>
      <p:regular r:id="rId28"/>
    </p:embeddedFont>
    <p:embeddedFont>
      <p:font typeface="Libre Baskerville Bold" charset="1" panose="020000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notesMasters/notesMaster1.xml" Type="http://schemas.openxmlformats.org/officeDocument/2006/relationships/notesMaster"/><Relationship Id="rId25" Target="theme/theme2.xml" Type="http://schemas.openxmlformats.org/officeDocument/2006/relationships/theme"/><Relationship Id="rId26" Target="notesSlides/notesSlide1.xml" Type="http://schemas.openxmlformats.org/officeDocument/2006/relationships/notesSlide"/><Relationship Id="rId27" Target="fonts/font27.fntdata" Type="http://schemas.openxmlformats.org/officeDocument/2006/relationships/font"/><Relationship Id="rId28" Target="fonts/font28.fntdata" Type="http://schemas.openxmlformats.org/officeDocument/2006/relationships/font"/><Relationship Id="rId29" Target="notesSlides/notesSlide2.xml" Type="http://schemas.openxmlformats.org/officeDocument/2006/relationships/notesSlide"/><Relationship Id="rId3" Target="viewProps.xml" Type="http://schemas.openxmlformats.org/officeDocument/2006/relationships/viewProps"/><Relationship Id="rId30" Target="notesSlides/notesSlide3.xml" Type="http://schemas.openxmlformats.org/officeDocument/2006/relationships/notesSlide"/><Relationship Id="rId31" Target="notesSlides/notesSlide4.xml" Type="http://schemas.openxmlformats.org/officeDocument/2006/relationships/notesSlide"/><Relationship Id="rId32" Target="notesSlides/notesSlide5.xml" Type="http://schemas.openxmlformats.org/officeDocument/2006/relationships/notesSlide"/><Relationship Id="rId33" Target="notesSlides/notesSlide6.xml" Type="http://schemas.openxmlformats.org/officeDocument/2006/relationships/notesSlide"/><Relationship Id="rId34" Target="fonts/font34.fntdata" Type="http://schemas.openxmlformats.org/officeDocument/2006/relationships/font"/><Relationship Id="rId35" Target="notesSlides/notesSlide7.xml" Type="http://schemas.openxmlformats.org/officeDocument/2006/relationships/notesSlide"/><Relationship Id="rId36" Target="notesSlides/notesSlide8.xml" Type="http://schemas.openxmlformats.org/officeDocument/2006/relationships/notesSlide"/><Relationship Id="rId37" Target="notesSlides/notesSlide9.xml" Type="http://schemas.openxmlformats.org/officeDocument/2006/relationships/notesSlide"/><Relationship Id="rId38" Target="notesSlides/notesSlide10.xml" Type="http://schemas.openxmlformats.org/officeDocument/2006/relationships/notesSlide"/><Relationship Id="rId39" Target="notesSlides/notesSlide11.xml" Type="http://schemas.openxmlformats.org/officeDocument/2006/relationships/notesSlide"/><Relationship Id="rId4" Target="theme/theme1.xml" Type="http://schemas.openxmlformats.org/officeDocument/2006/relationships/theme"/><Relationship Id="rId40" Target="notesSlides/notesSlide12.xml" Type="http://schemas.openxmlformats.org/officeDocument/2006/relationships/notesSlid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jpe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 Id="rId3" Target="../media/image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jpeg" Type="http://schemas.openxmlformats.org/officeDocument/2006/relationships/image"/><Relationship Id="rId3" Target="../media/image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 Id="rId3" Target="../media/image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3.png" Type="http://schemas.openxmlformats.org/officeDocument/2006/relationships/image"/><Relationship Id="rId5" Target="../media/image2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 Id="rId4" Target="../media/image28.png" Type="http://schemas.openxmlformats.org/officeDocument/2006/relationships/image"/><Relationship Id="rId5" Target="../media/image29.png" Type="http://schemas.openxmlformats.org/officeDocument/2006/relationships/image"/><Relationship Id="rId6" Target="../media/image30.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png" Type="http://schemas.openxmlformats.org/officeDocument/2006/relationships/image"/><Relationship Id="rId4" Target="../media/image31.png" Type="http://schemas.openxmlformats.org/officeDocument/2006/relationships/image"/><Relationship Id="rId5" Target="../media/image32.png" Type="http://schemas.openxmlformats.org/officeDocument/2006/relationships/image"/><Relationship Id="rId6" Target="../media/image33.png" Type="http://schemas.openxmlformats.org/officeDocument/2006/relationships/image"/><Relationship Id="rId7" Target="../media/image3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png" Type="http://schemas.openxmlformats.org/officeDocument/2006/relationships/image"/><Relationship Id="rId4" Target="../media/image3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15.png" Type="http://schemas.openxmlformats.org/officeDocument/2006/relationships/image"/><Relationship Id="rId7"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16.png" Type="http://schemas.openxmlformats.org/officeDocument/2006/relationships/image"/><Relationship Id="rId5"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 Id="rId8"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 Id="rId3"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Freeform 5" id="5"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Freeform 6" id="6"/>
          <p:cNvSpPr/>
          <p:nvPr/>
        </p:nvSpPr>
        <p:spPr>
          <a:xfrm flipH="false" flipV="false" rot="0">
            <a:off x="0" y="24124"/>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5"/>
            <a:stretch>
              <a:fillRect l="0" t="0" r="0" b="0"/>
            </a:stretch>
          </a:blipFill>
        </p:spPr>
      </p:sp>
      <p:sp>
        <p:nvSpPr>
          <p:cNvPr name="TextBox 7" id="7"/>
          <p:cNvSpPr txBox="true"/>
          <p:nvPr/>
        </p:nvSpPr>
        <p:spPr>
          <a:xfrm rot="0">
            <a:off x="7850237" y="2753171"/>
            <a:ext cx="9445526" cy="2435225"/>
          </a:xfrm>
          <a:prstGeom prst="rect">
            <a:avLst/>
          </a:prstGeom>
        </p:spPr>
        <p:txBody>
          <a:bodyPr anchor="t" rtlCol="false" tIns="0" lIns="0" bIns="0" rIns="0">
            <a:spAutoFit/>
          </a:bodyPr>
          <a:lstStyle/>
          <a:p>
            <a:pPr algn="ctr">
              <a:lnSpc>
                <a:spcPts val="9625"/>
              </a:lnSpc>
            </a:pPr>
            <a:r>
              <a:rPr lang="en-US" sz="7687">
                <a:solidFill>
                  <a:srgbClr val="1B1B27"/>
                </a:solidFill>
                <a:latin typeface="Libre Baskerville"/>
                <a:ea typeface="Libre Baskerville"/>
                <a:cs typeface="Libre Baskerville"/>
                <a:sym typeface="Libre Baskerville"/>
              </a:rPr>
              <a:t>Artificial Intelligence</a:t>
            </a:r>
          </a:p>
        </p:txBody>
      </p:sp>
      <p:sp>
        <p:nvSpPr>
          <p:cNvPr name="TextBox 8" id="8"/>
          <p:cNvSpPr txBox="true"/>
          <p:nvPr/>
        </p:nvSpPr>
        <p:spPr>
          <a:xfrm rot="0">
            <a:off x="7850237" y="5585817"/>
            <a:ext cx="9445526" cy="1757363"/>
          </a:xfrm>
          <a:prstGeom prst="rect">
            <a:avLst/>
          </a:prstGeom>
        </p:spPr>
        <p:txBody>
          <a:bodyPr anchor="t" rtlCol="false" tIns="0" lIns="0" bIns="0" rIns="0">
            <a:spAutoFit/>
          </a:bodyPr>
          <a:lstStyle/>
          <a:p>
            <a:pPr algn="ctr">
              <a:lnSpc>
                <a:spcPts val="3562"/>
              </a:lnSpc>
            </a:pPr>
            <a:r>
              <a:rPr lang="en-US" sz="2187">
                <a:solidFill>
                  <a:srgbClr val="404155"/>
                </a:solidFill>
                <a:latin typeface="Open Sauce"/>
                <a:ea typeface="Open Sauce"/>
                <a:cs typeface="Open Sauce"/>
                <a:sym typeface="Open Sauce"/>
              </a:rPr>
              <a:t>Artificial Intelligence (AI) and Machine Learning (ML) are rapidly transforming the way we live and work. These powerful technologies are enabling computers to learn from data, make predictions, and automate tasks in ways that were once unimaginable.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481621" cy="10395912"/>
          </a:xfrm>
          <a:custGeom>
            <a:avLst/>
            <a:gdLst/>
            <a:ahLst/>
            <a:cxnLst/>
            <a:rect r="r" b="b" t="t" l="l"/>
            <a:pathLst>
              <a:path h="10395912" w="18481621">
                <a:moveTo>
                  <a:pt x="0" y="0"/>
                </a:moveTo>
                <a:lnTo>
                  <a:pt x="18481621" y="0"/>
                </a:lnTo>
                <a:lnTo>
                  <a:pt x="18481621" y="10395912"/>
                </a:lnTo>
                <a:lnTo>
                  <a:pt x="0" y="10395912"/>
                </a:lnTo>
                <a:lnTo>
                  <a:pt x="0" y="0"/>
                </a:lnTo>
                <a:close/>
              </a:path>
            </a:pathLst>
          </a:custGeom>
          <a:blipFill>
            <a:blip r:embed="rId2"/>
            <a:stretch>
              <a:fillRect l="0" t="0" r="0" b="0"/>
            </a:stretch>
          </a:blipFill>
        </p:spPr>
      </p:sp>
      <p:sp>
        <p:nvSpPr>
          <p:cNvPr name="TextBox 3" id="3"/>
          <p:cNvSpPr txBox="true"/>
          <p:nvPr/>
        </p:nvSpPr>
        <p:spPr>
          <a:xfrm rot="0">
            <a:off x="0" y="120273"/>
            <a:ext cx="4180395" cy="514350"/>
          </a:xfrm>
          <a:prstGeom prst="rect">
            <a:avLst/>
          </a:prstGeom>
        </p:spPr>
        <p:txBody>
          <a:bodyPr anchor="t" rtlCol="false" tIns="0" lIns="0" bIns="0" rIns="0">
            <a:spAutoFit/>
          </a:bodyPr>
          <a:lstStyle/>
          <a:p>
            <a:pPr algn="ctr">
              <a:lnSpc>
                <a:spcPts val="4200"/>
              </a:lnSpc>
            </a:pPr>
            <a:r>
              <a:rPr lang="en-US" sz="3000">
                <a:solidFill>
                  <a:srgbClr val="F9F9FF"/>
                </a:solidFill>
                <a:latin typeface="Libre Baskerville"/>
                <a:ea typeface="Libre Baskerville"/>
                <a:cs typeface="Libre Baskerville"/>
                <a:sym typeface="Libre Baskerville"/>
              </a:rPr>
              <a:t>Data Preprocessing</a:t>
            </a:r>
          </a:p>
        </p:txBody>
      </p:sp>
      <p:sp>
        <p:nvSpPr>
          <p:cNvPr name="Freeform 4" id="4"/>
          <p:cNvSpPr/>
          <p:nvPr/>
        </p:nvSpPr>
        <p:spPr>
          <a:xfrm flipH="false" flipV="false" rot="0">
            <a:off x="16293935" y="0"/>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3"/>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611259" y="9708515"/>
            <a:ext cx="4893054" cy="514350"/>
          </a:xfrm>
          <a:prstGeom prst="rect">
            <a:avLst/>
          </a:prstGeom>
        </p:spPr>
        <p:txBody>
          <a:bodyPr anchor="t" rtlCol="false" tIns="0" lIns="0" bIns="0" rIns="0">
            <a:spAutoFit/>
          </a:bodyPr>
          <a:lstStyle/>
          <a:p>
            <a:pPr algn="ctr">
              <a:lnSpc>
                <a:spcPts val="4200"/>
              </a:lnSpc>
            </a:pPr>
            <a:r>
              <a:rPr lang="en-US" sz="3000">
                <a:solidFill>
                  <a:srgbClr val="F9F9FF"/>
                </a:solidFill>
                <a:latin typeface="Libre Baskerville"/>
                <a:ea typeface="Libre Baskerville"/>
                <a:cs typeface="Libre Baskerville"/>
                <a:sym typeface="Libre Baskerville"/>
              </a:rPr>
              <a:t>Model Training</a:t>
            </a:r>
          </a:p>
        </p:txBody>
      </p:sp>
      <p:sp>
        <p:nvSpPr>
          <p:cNvPr name="Freeform 4" id="4"/>
          <p:cNvSpPr/>
          <p:nvPr/>
        </p:nvSpPr>
        <p:spPr>
          <a:xfrm flipH="false" flipV="false" rot="0">
            <a:off x="16262268" y="0"/>
            <a:ext cx="1994065" cy="835541"/>
          </a:xfrm>
          <a:custGeom>
            <a:avLst/>
            <a:gdLst/>
            <a:ahLst/>
            <a:cxnLst/>
            <a:rect r="r" b="b" t="t" l="l"/>
            <a:pathLst>
              <a:path h="835541" w="1994065">
                <a:moveTo>
                  <a:pt x="0" y="0"/>
                </a:moveTo>
                <a:lnTo>
                  <a:pt x="1994064" y="0"/>
                </a:lnTo>
                <a:lnTo>
                  <a:pt x="1994064" y="835541"/>
                </a:lnTo>
                <a:lnTo>
                  <a:pt x="0" y="835541"/>
                </a:lnTo>
                <a:lnTo>
                  <a:pt x="0" y="0"/>
                </a:lnTo>
                <a:close/>
              </a:path>
            </a:pathLst>
          </a:custGeom>
          <a:blipFill>
            <a:blip r:embed="rId3"/>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0" y="120273"/>
            <a:ext cx="4048170" cy="514350"/>
          </a:xfrm>
          <a:prstGeom prst="rect">
            <a:avLst/>
          </a:prstGeom>
        </p:spPr>
        <p:txBody>
          <a:bodyPr anchor="t" rtlCol="false" tIns="0" lIns="0" bIns="0" rIns="0">
            <a:spAutoFit/>
          </a:bodyPr>
          <a:lstStyle/>
          <a:p>
            <a:pPr algn="ctr">
              <a:lnSpc>
                <a:spcPts val="4200"/>
              </a:lnSpc>
            </a:pPr>
            <a:r>
              <a:rPr lang="en-US" sz="3000">
                <a:solidFill>
                  <a:srgbClr val="F9F9FF"/>
                </a:solidFill>
                <a:latin typeface="Libre Baskerville"/>
                <a:ea typeface="Libre Baskerville"/>
                <a:cs typeface="Libre Baskerville"/>
                <a:sym typeface="Libre Baskerville"/>
              </a:rPr>
              <a:t>Model Evaluation</a:t>
            </a:r>
          </a:p>
        </p:txBody>
      </p:sp>
      <p:sp>
        <p:nvSpPr>
          <p:cNvPr name="Freeform 4" id="4"/>
          <p:cNvSpPr/>
          <p:nvPr/>
        </p:nvSpPr>
        <p:spPr>
          <a:xfrm flipH="false" flipV="false" rot="0">
            <a:off x="16293935" y="0"/>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3"/>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3939"/>
            <a:ext cx="18288000" cy="10259122"/>
          </a:xfrm>
          <a:custGeom>
            <a:avLst/>
            <a:gdLst/>
            <a:ahLst/>
            <a:cxnLst/>
            <a:rect r="r" b="b" t="t" l="l"/>
            <a:pathLst>
              <a:path h="10259122" w="18288000">
                <a:moveTo>
                  <a:pt x="0" y="0"/>
                </a:moveTo>
                <a:lnTo>
                  <a:pt x="18288000" y="0"/>
                </a:lnTo>
                <a:lnTo>
                  <a:pt x="18288000" y="10259122"/>
                </a:lnTo>
                <a:lnTo>
                  <a:pt x="0" y="10259122"/>
                </a:lnTo>
                <a:lnTo>
                  <a:pt x="0" y="0"/>
                </a:lnTo>
                <a:close/>
              </a:path>
            </a:pathLst>
          </a:custGeom>
          <a:blipFill>
            <a:blip r:embed="rId2"/>
            <a:stretch>
              <a:fillRect l="0" t="0" r="0" b="0"/>
            </a:stretch>
          </a:blipFill>
        </p:spPr>
      </p:sp>
      <p:sp>
        <p:nvSpPr>
          <p:cNvPr name="TextBox 3" id="3"/>
          <p:cNvSpPr txBox="true"/>
          <p:nvPr/>
        </p:nvSpPr>
        <p:spPr>
          <a:xfrm rot="0">
            <a:off x="0" y="9576547"/>
            <a:ext cx="3116640" cy="537845"/>
          </a:xfrm>
          <a:prstGeom prst="rect">
            <a:avLst/>
          </a:prstGeom>
        </p:spPr>
        <p:txBody>
          <a:bodyPr anchor="t" rtlCol="false" tIns="0" lIns="0" bIns="0" rIns="0">
            <a:spAutoFit/>
          </a:bodyPr>
          <a:lstStyle/>
          <a:p>
            <a:pPr algn="ctr">
              <a:lnSpc>
                <a:spcPts val="4480"/>
              </a:lnSpc>
            </a:pPr>
            <a:r>
              <a:rPr lang="en-US" sz="3200">
                <a:solidFill>
                  <a:srgbClr val="F9F9FF"/>
                </a:solidFill>
                <a:latin typeface="Libre Baskerville"/>
                <a:ea typeface="Libre Baskerville"/>
                <a:cs typeface="Libre Baskerville"/>
                <a:sym typeface="Libre Baskerville"/>
              </a:rPr>
              <a:t>Deployment</a:t>
            </a:r>
          </a:p>
        </p:txBody>
      </p:sp>
      <p:sp>
        <p:nvSpPr>
          <p:cNvPr name="Freeform 4" id="4"/>
          <p:cNvSpPr/>
          <p:nvPr/>
        </p:nvSpPr>
        <p:spPr>
          <a:xfrm flipH="false" flipV="false" rot="0">
            <a:off x="16262268" y="0"/>
            <a:ext cx="1994065" cy="835541"/>
          </a:xfrm>
          <a:custGeom>
            <a:avLst/>
            <a:gdLst/>
            <a:ahLst/>
            <a:cxnLst/>
            <a:rect r="r" b="b" t="t" l="l"/>
            <a:pathLst>
              <a:path h="835541" w="1994065">
                <a:moveTo>
                  <a:pt x="0" y="0"/>
                </a:moveTo>
                <a:lnTo>
                  <a:pt x="1994064" y="0"/>
                </a:lnTo>
                <a:lnTo>
                  <a:pt x="1994064" y="835541"/>
                </a:lnTo>
                <a:lnTo>
                  <a:pt x="0" y="835541"/>
                </a:lnTo>
                <a:lnTo>
                  <a:pt x="0" y="0"/>
                </a:lnTo>
                <a:close/>
              </a:path>
            </a:pathLst>
          </a:custGeom>
          <a:blipFill>
            <a:blip r:embed="rId3"/>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005743" y="0"/>
            <a:ext cx="10276514" cy="10287000"/>
          </a:xfrm>
          <a:custGeom>
            <a:avLst/>
            <a:gdLst/>
            <a:ahLst/>
            <a:cxnLst/>
            <a:rect r="r" b="b" t="t" l="l"/>
            <a:pathLst>
              <a:path h="10287000" w="10276514">
                <a:moveTo>
                  <a:pt x="0" y="0"/>
                </a:moveTo>
                <a:lnTo>
                  <a:pt x="10276514" y="0"/>
                </a:lnTo>
                <a:lnTo>
                  <a:pt x="10276514"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6293935" y="0"/>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3"/>
            <a:stretch>
              <a:fillRect l="0" t="0" r="0" b="0"/>
            </a:stretch>
          </a:blipFill>
        </p:spPr>
      </p:sp>
      <p:sp>
        <p:nvSpPr>
          <p:cNvPr name="TextBox 4" id="4"/>
          <p:cNvSpPr txBox="true"/>
          <p:nvPr/>
        </p:nvSpPr>
        <p:spPr>
          <a:xfrm rot="0">
            <a:off x="3728725" y="9568780"/>
            <a:ext cx="3184133" cy="537845"/>
          </a:xfrm>
          <a:prstGeom prst="rect">
            <a:avLst/>
          </a:prstGeom>
        </p:spPr>
        <p:txBody>
          <a:bodyPr anchor="t" rtlCol="false" tIns="0" lIns="0" bIns="0" rIns="0">
            <a:spAutoFit/>
          </a:bodyPr>
          <a:lstStyle/>
          <a:p>
            <a:pPr algn="ctr">
              <a:lnSpc>
                <a:spcPts val="4480"/>
              </a:lnSpc>
            </a:pPr>
            <a:r>
              <a:rPr lang="en-US" sz="3200">
                <a:solidFill>
                  <a:srgbClr val="F9F9FF"/>
                </a:solidFill>
                <a:latin typeface="Libre Baskerville"/>
                <a:ea typeface="Libre Baskerville"/>
                <a:cs typeface="Libre Baskerville"/>
                <a:sym typeface="Libre Baskerville"/>
              </a:rPr>
              <a:t>Monitoring</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grpSp>
        <p:nvGrpSpPr>
          <p:cNvPr name="Group 5" id="5"/>
          <p:cNvGrpSpPr/>
          <p:nvPr/>
        </p:nvGrpSpPr>
        <p:grpSpPr>
          <a:xfrm rot="0">
            <a:off x="967085" y="1982241"/>
            <a:ext cx="28575" cy="7765554"/>
            <a:chOff x="0" y="0"/>
            <a:chExt cx="38100" cy="10354072"/>
          </a:xfrm>
        </p:grpSpPr>
        <p:sp>
          <p:nvSpPr>
            <p:cNvPr name="Freeform 6" id="6"/>
            <p:cNvSpPr/>
            <p:nvPr/>
          </p:nvSpPr>
          <p:spPr>
            <a:xfrm flipH="false" flipV="false" rot="0">
              <a:off x="0" y="0"/>
              <a:ext cx="38100" cy="10354056"/>
            </a:xfrm>
            <a:custGeom>
              <a:avLst/>
              <a:gdLst/>
              <a:ahLst/>
              <a:cxnLst/>
              <a:rect r="r" b="b" t="t" l="l"/>
              <a:pathLst>
                <a:path h="10354056" w="38100">
                  <a:moveTo>
                    <a:pt x="0" y="19050"/>
                  </a:moveTo>
                  <a:cubicBezTo>
                    <a:pt x="0" y="8509"/>
                    <a:pt x="8509" y="0"/>
                    <a:pt x="19050" y="0"/>
                  </a:cubicBezTo>
                  <a:cubicBezTo>
                    <a:pt x="29591" y="0"/>
                    <a:pt x="38100" y="8509"/>
                    <a:pt x="38100" y="19050"/>
                  </a:cubicBezTo>
                  <a:lnTo>
                    <a:pt x="38100" y="10335006"/>
                  </a:lnTo>
                  <a:cubicBezTo>
                    <a:pt x="38100" y="10345548"/>
                    <a:pt x="29591" y="10354056"/>
                    <a:pt x="19050" y="10354056"/>
                  </a:cubicBezTo>
                  <a:cubicBezTo>
                    <a:pt x="8509" y="10354056"/>
                    <a:pt x="0" y="10345548"/>
                    <a:pt x="0" y="10335006"/>
                  </a:cubicBezTo>
                  <a:close/>
                </a:path>
              </a:pathLst>
            </a:custGeom>
            <a:solidFill>
              <a:srgbClr val="B8BFDF"/>
            </a:solidFill>
          </p:spPr>
        </p:sp>
      </p:grpSp>
      <p:grpSp>
        <p:nvGrpSpPr>
          <p:cNvPr name="Group 7" id="7"/>
          <p:cNvGrpSpPr/>
          <p:nvPr/>
        </p:nvGrpSpPr>
        <p:grpSpPr>
          <a:xfrm rot="0">
            <a:off x="1173584" y="2409379"/>
            <a:ext cx="686991" cy="28575"/>
            <a:chOff x="0" y="0"/>
            <a:chExt cx="915988" cy="38100"/>
          </a:xfrm>
        </p:grpSpPr>
        <p:sp>
          <p:nvSpPr>
            <p:cNvPr name="Freeform 8" id="8"/>
            <p:cNvSpPr/>
            <p:nvPr/>
          </p:nvSpPr>
          <p:spPr>
            <a:xfrm flipH="false" flipV="false" rot="0">
              <a:off x="0" y="0"/>
              <a:ext cx="916051" cy="38100"/>
            </a:xfrm>
            <a:custGeom>
              <a:avLst/>
              <a:gdLst/>
              <a:ahLst/>
              <a:cxnLst/>
              <a:rect r="r" b="b" t="t" l="l"/>
              <a:pathLst>
                <a:path h="38100" w="916051">
                  <a:moveTo>
                    <a:pt x="0" y="19050"/>
                  </a:moveTo>
                  <a:cubicBezTo>
                    <a:pt x="0" y="8509"/>
                    <a:pt x="8509" y="0"/>
                    <a:pt x="19050" y="0"/>
                  </a:cubicBezTo>
                  <a:lnTo>
                    <a:pt x="897001" y="0"/>
                  </a:lnTo>
                  <a:cubicBezTo>
                    <a:pt x="907542" y="0"/>
                    <a:pt x="916051" y="8509"/>
                    <a:pt x="916051" y="19050"/>
                  </a:cubicBezTo>
                  <a:cubicBezTo>
                    <a:pt x="916051" y="29591"/>
                    <a:pt x="907415" y="38100"/>
                    <a:pt x="897001" y="38100"/>
                  </a:cubicBezTo>
                  <a:lnTo>
                    <a:pt x="19050" y="38100"/>
                  </a:lnTo>
                  <a:cubicBezTo>
                    <a:pt x="8509" y="38100"/>
                    <a:pt x="0" y="29591"/>
                    <a:pt x="0" y="19050"/>
                  </a:cubicBezTo>
                  <a:close/>
                </a:path>
              </a:pathLst>
            </a:custGeom>
            <a:solidFill>
              <a:srgbClr val="B8BFDF"/>
            </a:solidFill>
          </p:spPr>
        </p:sp>
      </p:grpSp>
      <p:grpSp>
        <p:nvGrpSpPr>
          <p:cNvPr name="Group 9" id="9"/>
          <p:cNvGrpSpPr/>
          <p:nvPr/>
        </p:nvGrpSpPr>
        <p:grpSpPr>
          <a:xfrm rot="0">
            <a:off x="755824" y="2198191"/>
            <a:ext cx="451098" cy="451098"/>
            <a:chOff x="0" y="0"/>
            <a:chExt cx="601463" cy="601463"/>
          </a:xfrm>
        </p:grpSpPr>
        <p:sp>
          <p:nvSpPr>
            <p:cNvPr name="Freeform 10" id="10"/>
            <p:cNvSpPr/>
            <p:nvPr/>
          </p:nvSpPr>
          <p:spPr>
            <a:xfrm flipH="false" flipV="false" rot="0">
              <a:off x="6350" y="6350"/>
              <a:ext cx="588772" cy="588772"/>
            </a:xfrm>
            <a:custGeom>
              <a:avLst/>
              <a:gdLst/>
              <a:ahLst/>
              <a:cxnLst/>
              <a:rect r="r" b="b" t="t" l="l"/>
              <a:pathLst>
                <a:path h="588772" w="588772">
                  <a:moveTo>
                    <a:pt x="0" y="109982"/>
                  </a:moveTo>
                  <a:cubicBezTo>
                    <a:pt x="0" y="49276"/>
                    <a:pt x="49276" y="0"/>
                    <a:pt x="109982" y="0"/>
                  </a:cubicBezTo>
                  <a:lnTo>
                    <a:pt x="478790" y="0"/>
                  </a:lnTo>
                  <a:cubicBezTo>
                    <a:pt x="539496" y="0"/>
                    <a:pt x="588772" y="49276"/>
                    <a:pt x="588772" y="109982"/>
                  </a:cubicBezTo>
                  <a:lnTo>
                    <a:pt x="588772" y="478790"/>
                  </a:lnTo>
                  <a:cubicBezTo>
                    <a:pt x="588772" y="539496"/>
                    <a:pt x="539496" y="588772"/>
                    <a:pt x="478790" y="588772"/>
                  </a:cubicBezTo>
                  <a:lnTo>
                    <a:pt x="109982" y="588772"/>
                  </a:lnTo>
                  <a:cubicBezTo>
                    <a:pt x="49276" y="588772"/>
                    <a:pt x="0" y="539496"/>
                    <a:pt x="0" y="478790"/>
                  </a:cubicBezTo>
                  <a:close/>
                </a:path>
              </a:pathLst>
            </a:custGeom>
            <a:solidFill>
              <a:srgbClr val="D2D9F9"/>
            </a:solidFill>
          </p:spPr>
        </p:sp>
        <p:sp>
          <p:nvSpPr>
            <p:cNvPr name="Freeform 11" id="11"/>
            <p:cNvSpPr/>
            <p:nvPr/>
          </p:nvSpPr>
          <p:spPr>
            <a:xfrm flipH="false" flipV="false" rot="0">
              <a:off x="0" y="0"/>
              <a:ext cx="601472" cy="601472"/>
            </a:xfrm>
            <a:custGeom>
              <a:avLst/>
              <a:gdLst/>
              <a:ahLst/>
              <a:cxnLst/>
              <a:rect r="r" b="b" t="t" l="l"/>
              <a:pathLst>
                <a:path h="601472" w="601472">
                  <a:moveTo>
                    <a:pt x="0" y="116332"/>
                  </a:moveTo>
                  <a:cubicBezTo>
                    <a:pt x="0" y="52070"/>
                    <a:pt x="52070" y="0"/>
                    <a:pt x="116332" y="0"/>
                  </a:cubicBezTo>
                  <a:lnTo>
                    <a:pt x="485140" y="0"/>
                  </a:lnTo>
                  <a:lnTo>
                    <a:pt x="485140" y="6350"/>
                  </a:lnTo>
                  <a:lnTo>
                    <a:pt x="485140" y="0"/>
                  </a:lnTo>
                  <a:lnTo>
                    <a:pt x="485140" y="6350"/>
                  </a:lnTo>
                  <a:lnTo>
                    <a:pt x="485140" y="0"/>
                  </a:lnTo>
                  <a:cubicBezTo>
                    <a:pt x="549402" y="0"/>
                    <a:pt x="601472" y="52070"/>
                    <a:pt x="601472" y="116332"/>
                  </a:cubicBezTo>
                  <a:lnTo>
                    <a:pt x="595122" y="116332"/>
                  </a:lnTo>
                  <a:lnTo>
                    <a:pt x="601472" y="116332"/>
                  </a:lnTo>
                  <a:lnTo>
                    <a:pt x="601472" y="485140"/>
                  </a:lnTo>
                  <a:lnTo>
                    <a:pt x="595122" y="485140"/>
                  </a:lnTo>
                  <a:lnTo>
                    <a:pt x="601472" y="485140"/>
                  </a:lnTo>
                  <a:cubicBezTo>
                    <a:pt x="601472" y="549402"/>
                    <a:pt x="549402" y="601472"/>
                    <a:pt x="485140" y="601472"/>
                  </a:cubicBezTo>
                  <a:lnTo>
                    <a:pt x="485140" y="595122"/>
                  </a:lnTo>
                  <a:lnTo>
                    <a:pt x="485140" y="601472"/>
                  </a:lnTo>
                  <a:lnTo>
                    <a:pt x="116332" y="601472"/>
                  </a:lnTo>
                  <a:lnTo>
                    <a:pt x="116332" y="595122"/>
                  </a:lnTo>
                  <a:lnTo>
                    <a:pt x="116332" y="601472"/>
                  </a:lnTo>
                  <a:cubicBezTo>
                    <a:pt x="52070" y="601472"/>
                    <a:pt x="0" y="549402"/>
                    <a:pt x="0" y="485140"/>
                  </a:cubicBezTo>
                  <a:lnTo>
                    <a:pt x="0" y="116332"/>
                  </a:lnTo>
                  <a:lnTo>
                    <a:pt x="6350" y="116332"/>
                  </a:lnTo>
                  <a:lnTo>
                    <a:pt x="0" y="116332"/>
                  </a:lnTo>
                  <a:moveTo>
                    <a:pt x="12700" y="116332"/>
                  </a:moveTo>
                  <a:lnTo>
                    <a:pt x="12700" y="485140"/>
                  </a:lnTo>
                  <a:lnTo>
                    <a:pt x="6350" y="485140"/>
                  </a:lnTo>
                  <a:lnTo>
                    <a:pt x="12700" y="485140"/>
                  </a:lnTo>
                  <a:cubicBezTo>
                    <a:pt x="12700" y="542290"/>
                    <a:pt x="59055" y="588772"/>
                    <a:pt x="116332" y="588772"/>
                  </a:cubicBezTo>
                  <a:lnTo>
                    <a:pt x="485140" y="588772"/>
                  </a:lnTo>
                  <a:cubicBezTo>
                    <a:pt x="542290" y="588772"/>
                    <a:pt x="588772" y="542417"/>
                    <a:pt x="588772" y="485140"/>
                  </a:cubicBezTo>
                  <a:lnTo>
                    <a:pt x="588772" y="116332"/>
                  </a:lnTo>
                  <a:cubicBezTo>
                    <a:pt x="588772" y="59055"/>
                    <a:pt x="542417" y="12700"/>
                    <a:pt x="485140" y="12700"/>
                  </a:cubicBezTo>
                  <a:lnTo>
                    <a:pt x="116332" y="12700"/>
                  </a:lnTo>
                  <a:lnTo>
                    <a:pt x="116332" y="6350"/>
                  </a:lnTo>
                  <a:lnTo>
                    <a:pt x="116332" y="12700"/>
                  </a:lnTo>
                  <a:cubicBezTo>
                    <a:pt x="59055" y="12700"/>
                    <a:pt x="12700" y="59055"/>
                    <a:pt x="12700" y="116332"/>
                  </a:cubicBezTo>
                  <a:close/>
                </a:path>
              </a:pathLst>
            </a:custGeom>
            <a:solidFill>
              <a:srgbClr val="B8BFDF"/>
            </a:solidFill>
          </p:spPr>
        </p:sp>
      </p:grpSp>
      <p:grpSp>
        <p:nvGrpSpPr>
          <p:cNvPr name="Group 12" id="12"/>
          <p:cNvGrpSpPr/>
          <p:nvPr/>
        </p:nvGrpSpPr>
        <p:grpSpPr>
          <a:xfrm rot="0">
            <a:off x="1173584" y="3736330"/>
            <a:ext cx="686991" cy="28575"/>
            <a:chOff x="0" y="0"/>
            <a:chExt cx="915988" cy="38100"/>
          </a:xfrm>
        </p:grpSpPr>
        <p:sp>
          <p:nvSpPr>
            <p:cNvPr name="Freeform 13" id="13"/>
            <p:cNvSpPr/>
            <p:nvPr/>
          </p:nvSpPr>
          <p:spPr>
            <a:xfrm flipH="false" flipV="false" rot="0">
              <a:off x="0" y="0"/>
              <a:ext cx="916051" cy="38100"/>
            </a:xfrm>
            <a:custGeom>
              <a:avLst/>
              <a:gdLst/>
              <a:ahLst/>
              <a:cxnLst/>
              <a:rect r="r" b="b" t="t" l="l"/>
              <a:pathLst>
                <a:path h="38100" w="916051">
                  <a:moveTo>
                    <a:pt x="0" y="19050"/>
                  </a:moveTo>
                  <a:cubicBezTo>
                    <a:pt x="0" y="8509"/>
                    <a:pt x="8509" y="0"/>
                    <a:pt x="19050" y="0"/>
                  </a:cubicBezTo>
                  <a:lnTo>
                    <a:pt x="897001" y="0"/>
                  </a:lnTo>
                  <a:cubicBezTo>
                    <a:pt x="907542" y="0"/>
                    <a:pt x="916051" y="8509"/>
                    <a:pt x="916051" y="19050"/>
                  </a:cubicBezTo>
                  <a:cubicBezTo>
                    <a:pt x="916051" y="29591"/>
                    <a:pt x="907415" y="38100"/>
                    <a:pt x="897001" y="38100"/>
                  </a:cubicBezTo>
                  <a:lnTo>
                    <a:pt x="19050" y="38100"/>
                  </a:lnTo>
                  <a:cubicBezTo>
                    <a:pt x="8509" y="38100"/>
                    <a:pt x="0" y="29591"/>
                    <a:pt x="0" y="19050"/>
                  </a:cubicBezTo>
                  <a:close/>
                </a:path>
              </a:pathLst>
            </a:custGeom>
            <a:solidFill>
              <a:srgbClr val="B8BFDF"/>
            </a:solidFill>
          </p:spPr>
        </p:sp>
      </p:grpSp>
      <p:grpSp>
        <p:nvGrpSpPr>
          <p:cNvPr name="Group 14" id="14"/>
          <p:cNvGrpSpPr/>
          <p:nvPr/>
        </p:nvGrpSpPr>
        <p:grpSpPr>
          <a:xfrm rot="0">
            <a:off x="755824" y="3525142"/>
            <a:ext cx="451098" cy="451097"/>
            <a:chOff x="0" y="0"/>
            <a:chExt cx="601463" cy="601463"/>
          </a:xfrm>
        </p:grpSpPr>
        <p:sp>
          <p:nvSpPr>
            <p:cNvPr name="Freeform 15" id="15"/>
            <p:cNvSpPr/>
            <p:nvPr/>
          </p:nvSpPr>
          <p:spPr>
            <a:xfrm flipH="false" flipV="false" rot="0">
              <a:off x="6350" y="6350"/>
              <a:ext cx="588772" cy="588772"/>
            </a:xfrm>
            <a:custGeom>
              <a:avLst/>
              <a:gdLst/>
              <a:ahLst/>
              <a:cxnLst/>
              <a:rect r="r" b="b" t="t" l="l"/>
              <a:pathLst>
                <a:path h="588772" w="588772">
                  <a:moveTo>
                    <a:pt x="0" y="109982"/>
                  </a:moveTo>
                  <a:cubicBezTo>
                    <a:pt x="0" y="49276"/>
                    <a:pt x="49276" y="0"/>
                    <a:pt x="109982" y="0"/>
                  </a:cubicBezTo>
                  <a:lnTo>
                    <a:pt x="478790" y="0"/>
                  </a:lnTo>
                  <a:cubicBezTo>
                    <a:pt x="539496" y="0"/>
                    <a:pt x="588772" y="49276"/>
                    <a:pt x="588772" y="109982"/>
                  </a:cubicBezTo>
                  <a:lnTo>
                    <a:pt x="588772" y="478790"/>
                  </a:lnTo>
                  <a:cubicBezTo>
                    <a:pt x="588772" y="539496"/>
                    <a:pt x="539496" y="588772"/>
                    <a:pt x="478790" y="588772"/>
                  </a:cubicBezTo>
                  <a:lnTo>
                    <a:pt x="109982" y="588772"/>
                  </a:lnTo>
                  <a:cubicBezTo>
                    <a:pt x="49276" y="588772"/>
                    <a:pt x="0" y="539496"/>
                    <a:pt x="0" y="478790"/>
                  </a:cubicBezTo>
                  <a:close/>
                </a:path>
              </a:pathLst>
            </a:custGeom>
            <a:solidFill>
              <a:srgbClr val="D2D9F9"/>
            </a:solidFill>
          </p:spPr>
        </p:sp>
        <p:sp>
          <p:nvSpPr>
            <p:cNvPr name="Freeform 16" id="16"/>
            <p:cNvSpPr/>
            <p:nvPr/>
          </p:nvSpPr>
          <p:spPr>
            <a:xfrm flipH="false" flipV="false" rot="0">
              <a:off x="0" y="0"/>
              <a:ext cx="601472" cy="601472"/>
            </a:xfrm>
            <a:custGeom>
              <a:avLst/>
              <a:gdLst/>
              <a:ahLst/>
              <a:cxnLst/>
              <a:rect r="r" b="b" t="t" l="l"/>
              <a:pathLst>
                <a:path h="601472" w="601472">
                  <a:moveTo>
                    <a:pt x="0" y="116332"/>
                  </a:moveTo>
                  <a:cubicBezTo>
                    <a:pt x="0" y="52070"/>
                    <a:pt x="52070" y="0"/>
                    <a:pt x="116332" y="0"/>
                  </a:cubicBezTo>
                  <a:lnTo>
                    <a:pt x="485140" y="0"/>
                  </a:lnTo>
                  <a:lnTo>
                    <a:pt x="485140" y="6350"/>
                  </a:lnTo>
                  <a:lnTo>
                    <a:pt x="485140" y="0"/>
                  </a:lnTo>
                  <a:lnTo>
                    <a:pt x="485140" y="6350"/>
                  </a:lnTo>
                  <a:lnTo>
                    <a:pt x="485140" y="0"/>
                  </a:lnTo>
                  <a:cubicBezTo>
                    <a:pt x="549402" y="0"/>
                    <a:pt x="601472" y="52070"/>
                    <a:pt x="601472" y="116332"/>
                  </a:cubicBezTo>
                  <a:lnTo>
                    <a:pt x="595122" y="116332"/>
                  </a:lnTo>
                  <a:lnTo>
                    <a:pt x="601472" y="116332"/>
                  </a:lnTo>
                  <a:lnTo>
                    <a:pt x="601472" y="485140"/>
                  </a:lnTo>
                  <a:lnTo>
                    <a:pt x="595122" y="485140"/>
                  </a:lnTo>
                  <a:lnTo>
                    <a:pt x="601472" y="485140"/>
                  </a:lnTo>
                  <a:cubicBezTo>
                    <a:pt x="601472" y="549402"/>
                    <a:pt x="549402" y="601472"/>
                    <a:pt x="485140" y="601472"/>
                  </a:cubicBezTo>
                  <a:lnTo>
                    <a:pt x="485140" y="595122"/>
                  </a:lnTo>
                  <a:lnTo>
                    <a:pt x="485140" y="601472"/>
                  </a:lnTo>
                  <a:lnTo>
                    <a:pt x="116332" y="601472"/>
                  </a:lnTo>
                  <a:lnTo>
                    <a:pt x="116332" y="595122"/>
                  </a:lnTo>
                  <a:lnTo>
                    <a:pt x="116332" y="601472"/>
                  </a:lnTo>
                  <a:cubicBezTo>
                    <a:pt x="52070" y="601472"/>
                    <a:pt x="0" y="549402"/>
                    <a:pt x="0" y="485140"/>
                  </a:cubicBezTo>
                  <a:lnTo>
                    <a:pt x="0" y="116332"/>
                  </a:lnTo>
                  <a:lnTo>
                    <a:pt x="6350" y="116332"/>
                  </a:lnTo>
                  <a:lnTo>
                    <a:pt x="0" y="116332"/>
                  </a:lnTo>
                  <a:moveTo>
                    <a:pt x="12700" y="116332"/>
                  </a:moveTo>
                  <a:lnTo>
                    <a:pt x="12700" y="485140"/>
                  </a:lnTo>
                  <a:lnTo>
                    <a:pt x="6350" y="485140"/>
                  </a:lnTo>
                  <a:lnTo>
                    <a:pt x="12700" y="485140"/>
                  </a:lnTo>
                  <a:cubicBezTo>
                    <a:pt x="12700" y="542290"/>
                    <a:pt x="59055" y="588772"/>
                    <a:pt x="116332" y="588772"/>
                  </a:cubicBezTo>
                  <a:lnTo>
                    <a:pt x="485140" y="588772"/>
                  </a:lnTo>
                  <a:cubicBezTo>
                    <a:pt x="542290" y="588772"/>
                    <a:pt x="588772" y="542417"/>
                    <a:pt x="588772" y="485140"/>
                  </a:cubicBezTo>
                  <a:lnTo>
                    <a:pt x="588772" y="116332"/>
                  </a:lnTo>
                  <a:cubicBezTo>
                    <a:pt x="588772" y="59055"/>
                    <a:pt x="542417" y="12700"/>
                    <a:pt x="485140" y="12700"/>
                  </a:cubicBezTo>
                  <a:lnTo>
                    <a:pt x="116332" y="12700"/>
                  </a:lnTo>
                  <a:lnTo>
                    <a:pt x="116332" y="6350"/>
                  </a:lnTo>
                  <a:lnTo>
                    <a:pt x="116332" y="12700"/>
                  </a:lnTo>
                  <a:cubicBezTo>
                    <a:pt x="59055" y="12700"/>
                    <a:pt x="12700" y="59055"/>
                    <a:pt x="12700" y="116332"/>
                  </a:cubicBezTo>
                  <a:close/>
                </a:path>
              </a:pathLst>
            </a:custGeom>
            <a:solidFill>
              <a:srgbClr val="B8BFDF"/>
            </a:solidFill>
          </p:spPr>
        </p:sp>
      </p:grpSp>
      <p:grpSp>
        <p:nvGrpSpPr>
          <p:cNvPr name="Group 17" id="17"/>
          <p:cNvGrpSpPr/>
          <p:nvPr/>
        </p:nvGrpSpPr>
        <p:grpSpPr>
          <a:xfrm rot="0">
            <a:off x="1173584" y="5063281"/>
            <a:ext cx="686991" cy="28575"/>
            <a:chOff x="0" y="0"/>
            <a:chExt cx="915988" cy="38100"/>
          </a:xfrm>
        </p:grpSpPr>
        <p:sp>
          <p:nvSpPr>
            <p:cNvPr name="Freeform 18" id="18"/>
            <p:cNvSpPr/>
            <p:nvPr/>
          </p:nvSpPr>
          <p:spPr>
            <a:xfrm flipH="false" flipV="false" rot="0">
              <a:off x="0" y="0"/>
              <a:ext cx="916051" cy="38100"/>
            </a:xfrm>
            <a:custGeom>
              <a:avLst/>
              <a:gdLst/>
              <a:ahLst/>
              <a:cxnLst/>
              <a:rect r="r" b="b" t="t" l="l"/>
              <a:pathLst>
                <a:path h="38100" w="916051">
                  <a:moveTo>
                    <a:pt x="0" y="19050"/>
                  </a:moveTo>
                  <a:cubicBezTo>
                    <a:pt x="0" y="8509"/>
                    <a:pt x="8509" y="0"/>
                    <a:pt x="19050" y="0"/>
                  </a:cubicBezTo>
                  <a:lnTo>
                    <a:pt x="897001" y="0"/>
                  </a:lnTo>
                  <a:cubicBezTo>
                    <a:pt x="907542" y="0"/>
                    <a:pt x="916051" y="8509"/>
                    <a:pt x="916051" y="19050"/>
                  </a:cubicBezTo>
                  <a:cubicBezTo>
                    <a:pt x="916051" y="29591"/>
                    <a:pt x="907415" y="38100"/>
                    <a:pt x="897001" y="38100"/>
                  </a:cubicBezTo>
                  <a:lnTo>
                    <a:pt x="19050" y="38100"/>
                  </a:lnTo>
                  <a:cubicBezTo>
                    <a:pt x="8509" y="38100"/>
                    <a:pt x="0" y="29591"/>
                    <a:pt x="0" y="19050"/>
                  </a:cubicBezTo>
                  <a:close/>
                </a:path>
              </a:pathLst>
            </a:custGeom>
            <a:solidFill>
              <a:srgbClr val="B8BFDF"/>
            </a:solidFill>
          </p:spPr>
        </p:sp>
      </p:grpSp>
      <p:grpSp>
        <p:nvGrpSpPr>
          <p:cNvPr name="Group 19" id="19"/>
          <p:cNvGrpSpPr/>
          <p:nvPr/>
        </p:nvGrpSpPr>
        <p:grpSpPr>
          <a:xfrm rot="0">
            <a:off x="755824" y="4852095"/>
            <a:ext cx="451098" cy="451097"/>
            <a:chOff x="0" y="0"/>
            <a:chExt cx="601463" cy="601463"/>
          </a:xfrm>
        </p:grpSpPr>
        <p:sp>
          <p:nvSpPr>
            <p:cNvPr name="Freeform 20" id="20"/>
            <p:cNvSpPr/>
            <p:nvPr/>
          </p:nvSpPr>
          <p:spPr>
            <a:xfrm flipH="false" flipV="false" rot="0">
              <a:off x="6350" y="6350"/>
              <a:ext cx="588772" cy="588772"/>
            </a:xfrm>
            <a:custGeom>
              <a:avLst/>
              <a:gdLst/>
              <a:ahLst/>
              <a:cxnLst/>
              <a:rect r="r" b="b" t="t" l="l"/>
              <a:pathLst>
                <a:path h="588772" w="588772">
                  <a:moveTo>
                    <a:pt x="0" y="109982"/>
                  </a:moveTo>
                  <a:cubicBezTo>
                    <a:pt x="0" y="49276"/>
                    <a:pt x="49276" y="0"/>
                    <a:pt x="109982" y="0"/>
                  </a:cubicBezTo>
                  <a:lnTo>
                    <a:pt x="478790" y="0"/>
                  </a:lnTo>
                  <a:cubicBezTo>
                    <a:pt x="539496" y="0"/>
                    <a:pt x="588772" y="49276"/>
                    <a:pt x="588772" y="109982"/>
                  </a:cubicBezTo>
                  <a:lnTo>
                    <a:pt x="588772" y="478790"/>
                  </a:lnTo>
                  <a:cubicBezTo>
                    <a:pt x="588772" y="539496"/>
                    <a:pt x="539496" y="588772"/>
                    <a:pt x="478790" y="588772"/>
                  </a:cubicBezTo>
                  <a:lnTo>
                    <a:pt x="109982" y="588772"/>
                  </a:lnTo>
                  <a:cubicBezTo>
                    <a:pt x="49276" y="588772"/>
                    <a:pt x="0" y="539496"/>
                    <a:pt x="0" y="478790"/>
                  </a:cubicBezTo>
                  <a:close/>
                </a:path>
              </a:pathLst>
            </a:custGeom>
            <a:solidFill>
              <a:srgbClr val="D2D9F9"/>
            </a:solidFill>
          </p:spPr>
        </p:sp>
        <p:sp>
          <p:nvSpPr>
            <p:cNvPr name="Freeform 21" id="21"/>
            <p:cNvSpPr/>
            <p:nvPr/>
          </p:nvSpPr>
          <p:spPr>
            <a:xfrm flipH="false" flipV="false" rot="0">
              <a:off x="0" y="0"/>
              <a:ext cx="601472" cy="601472"/>
            </a:xfrm>
            <a:custGeom>
              <a:avLst/>
              <a:gdLst/>
              <a:ahLst/>
              <a:cxnLst/>
              <a:rect r="r" b="b" t="t" l="l"/>
              <a:pathLst>
                <a:path h="601472" w="601472">
                  <a:moveTo>
                    <a:pt x="0" y="116332"/>
                  </a:moveTo>
                  <a:cubicBezTo>
                    <a:pt x="0" y="52070"/>
                    <a:pt x="52070" y="0"/>
                    <a:pt x="116332" y="0"/>
                  </a:cubicBezTo>
                  <a:lnTo>
                    <a:pt x="485140" y="0"/>
                  </a:lnTo>
                  <a:lnTo>
                    <a:pt x="485140" y="6350"/>
                  </a:lnTo>
                  <a:lnTo>
                    <a:pt x="485140" y="0"/>
                  </a:lnTo>
                  <a:lnTo>
                    <a:pt x="485140" y="6350"/>
                  </a:lnTo>
                  <a:lnTo>
                    <a:pt x="485140" y="0"/>
                  </a:lnTo>
                  <a:cubicBezTo>
                    <a:pt x="549402" y="0"/>
                    <a:pt x="601472" y="52070"/>
                    <a:pt x="601472" y="116332"/>
                  </a:cubicBezTo>
                  <a:lnTo>
                    <a:pt x="595122" y="116332"/>
                  </a:lnTo>
                  <a:lnTo>
                    <a:pt x="601472" y="116332"/>
                  </a:lnTo>
                  <a:lnTo>
                    <a:pt x="601472" y="485140"/>
                  </a:lnTo>
                  <a:lnTo>
                    <a:pt x="595122" y="485140"/>
                  </a:lnTo>
                  <a:lnTo>
                    <a:pt x="601472" y="485140"/>
                  </a:lnTo>
                  <a:cubicBezTo>
                    <a:pt x="601472" y="549402"/>
                    <a:pt x="549402" y="601472"/>
                    <a:pt x="485140" y="601472"/>
                  </a:cubicBezTo>
                  <a:lnTo>
                    <a:pt x="485140" y="595122"/>
                  </a:lnTo>
                  <a:lnTo>
                    <a:pt x="485140" y="601472"/>
                  </a:lnTo>
                  <a:lnTo>
                    <a:pt x="116332" y="601472"/>
                  </a:lnTo>
                  <a:lnTo>
                    <a:pt x="116332" y="595122"/>
                  </a:lnTo>
                  <a:lnTo>
                    <a:pt x="116332" y="601472"/>
                  </a:lnTo>
                  <a:cubicBezTo>
                    <a:pt x="52070" y="601472"/>
                    <a:pt x="0" y="549402"/>
                    <a:pt x="0" y="485140"/>
                  </a:cubicBezTo>
                  <a:lnTo>
                    <a:pt x="0" y="116332"/>
                  </a:lnTo>
                  <a:lnTo>
                    <a:pt x="6350" y="116332"/>
                  </a:lnTo>
                  <a:lnTo>
                    <a:pt x="0" y="116332"/>
                  </a:lnTo>
                  <a:moveTo>
                    <a:pt x="12700" y="116332"/>
                  </a:moveTo>
                  <a:lnTo>
                    <a:pt x="12700" y="485140"/>
                  </a:lnTo>
                  <a:lnTo>
                    <a:pt x="6350" y="485140"/>
                  </a:lnTo>
                  <a:lnTo>
                    <a:pt x="12700" y="485140"/>
                  </a:lnTo>
                  <a:cubicBezTo>
                    <a:pt x="12700" y="542290"/>
                    <a:pt x="59055" y="588772"/>
                    <a:pt x="116332" y="588772"/>
                  </a:cubicBezTo>
                  <a:lnTo>
                    <a:pt x="485140" y="588772"/>
                  </a:lnTo>
                  <a:cubicBezTo>
                    <a:pt x="542290" y="588772"/>
                    <a:pt x="588772" y="542417"/>
                    <a:pt x="588772" y="485140"/>
                  </a:cubicBezTo>
                  <a:lnTo>
                    <a:pt x="588772" y="116332"/>
                  </a:lnTo>
                  <a:cubicBezTo>
                    <a:pt x="588772" y="59055"/>
                    <a:pt x="542417" y="12700"/>
                    <a:pt x="485140" y="12700"/>
                  </a:cubicBezTo>
                  <a:lnTo>
                    <a:pt x="116332" y="12700"/>
                  </a:lnTo>
                  <a:lnTo>
                    <a:pt x="116332" y="6350"/>
                  </a:lnTo>
                  <a:lnTo>
                    <a:pt x="116332" y="12700"/>
                  </a:lnTo>
                  <a:cubicBezTo>
                    <a:pt x="59055" y="12700"/>
                    <a:pt x="12700" y="59055"/>
                    <a:pt x="12700" y="116332"/>
                  </a:cubicBezTo>
                  <a:close/>
                </a:path>
              </a:pathLst>
            </a:custGeom>
            <a:solidFill>
              <a:srgbClr val="B8BFDF"/>
            </a:solidFill>
          </p:spPr>
        </p:sp>
      </p:grpSp>
      <p:grpSp>
        <p:nvGrpSpPr>
          <p:cNvPr name="Group 22" id="22"/>
          <p:cNvGrpSpPr/>
          <p:nvPr/>
        </p:nvGrpSpPr>
        <p:grpSpPr>
          <a:xfrm rot="0">
            <a:off x="1173584" y="6390234"/>
            <a:ext cx="686991" cy="28575"/>
            <a:chOff x="0" y="0"/>
            <a:chExt cx="915988" cy="38100"/>
          </a:xfrm>
        </p:grpSpPr>
        <p:sp>
          <p:nvSpPr>
            <p:cNvPr name="Freeform 23" id="23"/>
            <p:cNvSpPr/>
            <p:nvPr/>
          </p:nvSpPr>
          <p:spPr>
            <a:xfrm flipH="false" flipV="false" rot="0">
              <a:off x="0" y="0"/>
              <a:ext cx="916051" cy="38100"/>
            </a:xfrm>
            <a:custGeom>
              <a:avLst/>
              <a:gdLst/>
              <a:ahLst/>
              <a:cxnLst/>
              <a:rect r="r" b="b" t="t" l="l"/>
              <a:pathLst>
                <a:path h="38100" w="916051">
                  <a:moveTo>
                    <a:pt x="0" y="19050"/>
                  </a:moveTo>
                  <a:cubicBezTo>
                    <a:pt x="0" y="8509"/>
                    <a:pt x="8509" y="0"/>
                    <a:pt x="19050" y="0"/>
                  </a:cubicBezTo>
                  <a:lnTo>
                    <a:pt x="897001" y="0"/>
                  </a:lnTo>
                  <a:cubicBezTo>
                    <a:pt x="907542" y="0"/>
                    <a:pt x="916051" y="8509"/>
                    <a:pt x="916051" y="19050"/>
                  </a:cubicBezTo>
                  <a:cubicBezTo>
                    <a:pt x="916051" y="29591"/>
                    <a:pt x="907415" y="38100"/>
                    <a:pt x="897001" y="38100"/>
                  </a:cubicBezTo>
                  <a:lnTo>
                    <a:pt x="19050" y="38100"/>
                  </a:lnTo>
                  <a:cubicBezTo>
                    <a:pt x="8509" y="38100"/>
                    <a:pt x="0" y="29591"/>
                    <a:pt x="0" y="19050"/>
                  </a:cubicBezTo>
                  <a:close/>
                </a:path>
              </a:pathLst>
            </a:custGeom>
            <a:solidFill>
              <a:srgbClr val="B8BFDF"/>
            </a:solidFill>
          </p:spPr>
        </p:sp>
      </p:grpSp>
      <p:grpSp>
        <p:nvGrpSpPr>
          <p:cNvPr name="Group 24" id="24"/>
          <p:cNvGrpSpPr/>
          <p:nvPr/>
        </p:nvGrpSpPr>
        <p:grpSpPr>
          <a:xfrm rot="0">
            <a:off x="755824" y="6179046"/>
            <a:ext cx="451098" cy="451097"/>
            <a:chOff x="0" y="0"/>
            <a:chExt cx="601463" cy="601463"/>
          </a:xfrm>
        </p:grpSpPr>
        <p:sp>
          <p:nvSpPr>
            <p:cNvPr name="Freeform 25" id="25"/>
            <p:cNvSpPr/>
            <p:nvPr/>
          </p:nvSpPr>
          <p:spPr>
            <a:xfrm flipH="false" flipV="false" rot="0">
              <a:off x="6350" y="6350"/>
              <a:ext cx="588772" cy="588772"/>
            </a:xfrm>
            <a:custGeom>
              <a:avLst/>
              <a:gdLst/>
              <a:ahLst/>
              <a:cxnLst/>
              <a:rect r="r" b="b" t="t" l="l"/>
              <a:pathLst>
                <a:path h="588772" w="588772">
                  <a:moveTo>
                    <a:pt x="0" y="109982"/>
                  </a:moveTo>
                  <a:cubicBezTo>
                    <a:pt x="0" y="49276"/>
                    <a:pt x="49276" y="0"/>
                    <a:pt x="109982" y="0"/>
                  </a:cubicBezTo>
                  <a:lnTo>
                    <a:pt x="478790" y="0"/>
                  </a:lnTo>
                  <a:cubicBezTo>
                    <a:pt x="539496" y="0"/>
                    <a:pt x="588772" y="49276"/>
                    <a:pt x="588772" y="109982"/>
                  </a:cubicBezTo>
                  <a:lnTo>
                    <a:pt x="588772" y="478790"/>
                  </a:lnTo>
                  <a:cubicBezTo>
                    <a:pt x="588772" y="539496"/>
                    <a:pt x="539496" y="588772"/>
                    <a:pt x="478790" y="588772"/>
                  </a:cubicBezTo>
                  <a:lnTo>
                    <a:pt x="109982" y="588772"/>
                  </a:lnTo>
                  <a:cubicBezTo>
                    <a:pt x="49276" y="588772"/>
                    <a:pt x="0" y="539496"/>
                    <a:pt x="0" y="478790"/>
                  </a:cubicBezTo>
                  <a:close/>
                </a:path>
              </a:pathLst>
            </a:custGeom>
            <a:solidFill>
              <a:srgbClr val="D2D9F9"/>
            </a:solidFill>
          </p:spPr>
        </p:sp>
        <p:sp>
          <p:nvSpPr>
            <p:cNvPr name="Freeform 26" id="26"/>
            <p:cNvSpPr/>
            <p:nvPr/>
          </p:nvSpPr>
          <p:spPr>
            <a:xfrm flipH="false" flipV="false" rot="0">
              <a:off x="0" y="0"/>
              <a:ext cx="601472" cy="601472"/>
            </a:xfrm>
            <a:custGeom>
              <a:avLst/>
              <a:gdLst/>
              <a:ahLst/>
              <a:cxnLst/>
              <a:rect r="r" b="b" t="t" l="l"/>
              <a:pathLst>
                <a:path h="601472" w="601472">
                  <a:moveTo>
                    <a:pt x="0" y="116332"/>
                  </a:moveTo>
                  <a:cubicBezTo>
                    <a:pt x="0" y="52070"/>
                    <a:pt x="52070" y="0"/>
                    <a:pt x="116332" y="0"/>
                  </a:cubicBezTo>
                  <a:lnTo>
                    <a:pt x="485140" y="0"/>
                  </a:lnTo>
                  <a:lnTo>
                    <a:pt x="485140" y="6350"/>
                  </a:lnTo>
                  <a:lnTo>
                    <a:pt x="485140" y="0"/>
                  </a:lnTo>
                  <a:lnTo>
                    <a:pt x="485140" y="6350"/>
                  </a:lnTo>
                  <a:lnTo>
                    <a:pt x="485140" y="0"/>
                  </a:lnTo>
                  <a:cubicBezTo>
                    <a:pt x="549402" y="0"/>
                    <a:pt x="601472" y="52070"/>
                    <a:pt x="601472" y="116332"/>
                  </a:cubicBezTo>
                  <a:lnTo>
                    <a:pt x="595122" y="116332"/>
                  </a:lnTo>
                  <a:lnTo>
                    <a:pt x="601472" y="116332"/>
                  </a:lnTo>
                  <a:lnTo>
                    <a:pt x="601472" y="485140"/>
                  </a:lnTo>
                  <a:lnTo>
                    <a:pt x="595122" y="485140"/>
                  </a:lnTo>
                  <a:lnTo>
                    <a:pt x="601472" y="485140"/>
                  </a:lnTo>
                  <a:cubicBezTo>
                    <a:pt x="601472" y="549402"/>
                    <a:pt x="549402" y="601472"/>
                    <a:pt x="485140" y="601472"/>
                  </a:cubicBezTo>
                  <a:lnTo>
                    <a:pt x="485140" y="595122"/>
                  </a:lnTo>
                  <a:lnTo>
                    <a:pt x="485140" y="601472"/>
                  </a:lnTo>
                  <a:lnTo>
                    <a:pt x="116332" y="601472"/>
                  </a:lnTo>
                  <a:lnTo>
                    <a:pt x="116332" y="595122"/>
                  </a:lnTo>
                  <a:lnTo>
                    <a:pt x="116332" y="601472"/>
                  </a:lnTo>
                  <a:cubicBezTo>
                    <a:pt x="52070" y="601472"/>
                    <a:pt x="0" y="549402"/>
                    <a:pt x="0" y="485140"/>
                  </a:cubicBezTo>
                  <a:lnTo>
                    <a:pt x="0" y="116332"/>
                  </a:lnTo>
                  <a:lnTo>
                    <a:pt x="6350" y="116332"/>
                  </a:lnTo>
                  <a:lnTo>
                    <a:pt x="0" y="116332"/>
                  </a:lnTo>
                  <a:moveTo>
                    <a:pt x="12700" y="116332"/>
                  </a:moveTo>
                  <a:lnTo>
                    <a:pt x="12700" y="485140"/>
                  </a:lnTo>
                  <a:lnTo>
                    <a:pt x="6350" y="485140"/>
                  </a:lnTo>
                  <a:lnTo>
                    <a:pt x="12700" y="485140"/>
                  </a:lnTo>
                  <a:cubicBezTo>
                    <a:pt x="12700" y="542290"/>
                    <a:pt x="59055" y="588772"/>
                    <a:pt x="116332" y="588772"/>
                  </a:cubicBezTo>
                  <a:lnTo>
                    <a:pt x="485140" y="588772"/>
                  </a:lnTo>
                  <a:cubicBezTo>
                    <a:pt x="542290" y="588772"/>
                    <a:pt x="588772" y="542417"/>
                    <a:pt x="588772" y="485140"/>
                  </a:cubicBezTo>
                  <a:lnTo>
                    <a:pt x="588772" y="116332"/>
                  </a:lnTo>
                  <a:cubicBezTo>
                    <a:pt x="588772" y="59055"/>
                    <a:pt x="542417" y="12700"/>
                    <a:pt x="485140" y="12700"/>
                  </a:cubicBezTo>
                  <a:lnTo>
                    <a:pt x="116332" y="12700"/>
                  </a:lnTo>
                  <a:lnTo>
                    <a:pt x="116332" y="6350"/>
                  </a:lnTo>
                  <a:lnTo>
                    <a:pt x="116332" y="12700"/>
                  </a:lnTo>
                  <a:cubicBezTo>
                    <a:pt x="59055" y="12700"/>
                    <a:pt x="12700" y="59055"/>
                    <a:pt x="12700" y="116332"/>
                  </a:cubicBezTo>
                  <a:close/>
                </a:path>
              </a:pathLst>
            </a:custGeom>
            <a:solidFill>
              <a:srgbClr val="B8BFDF"/>
            </a:solidFill>
          </p:spPr>
        </p:sp>
      </p:grpSp>
      <p:grpSp>
        <p:nvGrpSpPr>
          <p:cNvPr name="Group 27" id="27"/>
          <p:cNvGrpSpPr/>
          <p:nvPr/>
        </p:nvGrpSpPr>
        <p:grpSpPr>
          <a:xfrm rot="0">
            <a:off x="1173584" y="7717185"/>
            <a:ext cx="686991" cy="28575"/>
            <a:chOff x="0" y="0"/>
            <a:chExt cx="915988" cy="38100"/>
          </a:xfrm>
        </p:grpSpPr>
        <p:sp>
          <p:nvSpPr>
            <p:cNvPr name="Freeform 28" id="28"/>
            <p:cNvSpPr/>
            <p:nvPr/>
          </p:nvSpPr>
          <p:spPr>
            <a:xfrm flipH="false" flipV="false" rot="0">
              <a:off x="0" y="0"/>
              <a:ext cx="916051" cy="38100"/>
            </a:xfrm>
            <a:custGeom>
              <a:avLst/>
              <a:gdLst/>
              <a:ahLst/>
              <a:cxnLst/>
              <a:rect r="r" b="b" t="t" l="l"/>
              <a:pathLst>
                <a:path h="38100" w="916051">
                  <a:moveTo>
                    <a:pt x="0" y="19050"/>
                  </a:moveTo>
                  <a:cubicBezTo>
                    <a:pt x="0" y="8509"/>
                    <a:pt x="8509" y="0"/>
                    <a:pt x="19050" y="0"/>
                  </a:cubicBezTo>
                  <a:lnTo>
                    <a:pt x="897001" y="0"/>
                  </a:lnTo>
                  <a:cubicBezTo>
                    <a:pt x="907542" y="0"/>
                    <a:pt x="916051" y="8509"/>
                    <a:pt x="916051" y="19050"/>
                  </a:cubicBezTo>
                  <a:cubicBezTo>
                    <a:pt x="916051" y="29591"/>
                    <a:pt x="907415" y="38100"/>
                    <a:pt x="897001" y="38100"/>
                  </a:cubicBezTo>
                  <a:lnTo>
                    <a:pt x="19050" y="38100"/>
                  </a:lnTo>
                  <a:cubicBezTo>
                    <a:pt x="8509" y="38100"/>
                    <a:pt x="0" y="29591"/>
                    <a:pt x="0" y="19050"/>
                  </a:cubicBezTo>
                  <a:close/>
                </a:path>
              </a:pathLst>
            </a:custGeom>
            <a:solidFill>
              <a:srgbClr val="B8BFDF"/>
            </a:solidFill>
          </p:spPr>
        </p:sp>
      </p:grpSp>
      <p:grpSp>
        <p:nvGrpSpPr>
          <p:cNvPr name="Group 29" id="29"/>
          <p:cNvGrpSpPr/>
          <p:nvPr/>
        </p:nvGrpSpPr>
        <p:grpSpPr>
          <a:xfrm rot="0">
            <a:off x="755824" y="7505997"/>
            <a:ext cx="451098" cy="451097"/>
            <a:chOff x="0" y="0"/>
            <a:chExt cx="601463" cy="601463"/>
          </a:xfrm>
        </p:grpSpPr>
        <p:sp>
          <p:nvSpPr>
            <p:cNvPr name="Freeform 30" id="30"/>
            <p:cNvSpPr/>
            <p:nvPr/>
          </p:nvSpPr>
          <p:spPr>
            <a:xfrm flipH="false" flipV="false" rot="0">
              <a:off x="6350" y="6350"/>
              <a:ext cx="588772" cy="588772"/>
            </a:xfrm>
            <a:custGeom>
              <a:avLst/>
              <a:gdLst/>
              <a:ahLst/>
              <a:cxnLst/>
              <a:rect r="r" b="b" t="t" l="l"/>
              <a:pathLst>
                <a:path h="588772" w="588772">
                  <a:moveTo>
                    <a:pt x="0" y="109982"/>
                  </a:moveTo>
                  <a:cubicBezTo>
                    <a:pt x="0" y="49276"/>
                    <a:pt x="49276" y="0"/>
                    <a:pt x="109982" y="0"/>
                  </a:cubicBezTo>
                  <a:lnTo>
                    <a:pt x="478790" y="0"/>
                  </a:lnTo>
                  <a:cubicBezTo>
                    <a:pt x="539496" y="0"/>
                    <a:pt x="588772" y="49276"/>
                    <a:pt x="588772" y="109982"/>
                  </a:cubicBezTo>
                  <a:lnTo>
                    <a:pt x="588772" y="478790"/>
                  </a:lnTo>
                  <a:cubicBezTo>
                    <a:pt x="588772" y="539496"/>
                    <a:pt x="539496" y="588772"/>
                    <a:pt x="478790" y="588772"/>
                  </a:cubicBezTo>
                  <a:lnTo>
                    <a:pt x="109982" y="588772"/>
                  </a:lnTo>
                  <a:cubicBezTo>
                    <a:pt x="49276" y="588772"/>
                    <a:pt x="0" y="539496"/>
                    <a:pt x="0" y="478790"/>
                  </a:cubicBezTo>
                  <a:close/>
                </a:path>
              </a:pathLst>
            </a:custGeom>
            <a:solidFill>
              <a:srgbClr val="D2D9F9"/>
            </a:solidFill>
          </p:spPr>
        </p:sp>
        <p:sp>
          <p:nvSpPr>
            <p:cNvPr name="Freeform 31" id="31"/>
            <p:cNvSpPr/>
            <p:nvPr/>
          </p:nvSpPr>
          <p:spPr>
            <a:xfrm flipH="false" flipV="false" rot="0">
              <a:off x="0" y="0"/>
              <a:ext cx="601472" cy="601472"/>
            </a:xfrm>
            <a:custGeom>
              <a:avLst/>
              <a:gdLst/>
              <a:ahLst/>
              <a:cxnLst/>
              <a:rect r="r" b="b" t="t" l="l"/>
              <a:pathLst>
                <a:path h="601472" w="601472">
                  <a:moveTo>
                    <a:pt x="0" y="116332"/>
                  </a:moveTo>
                  <a:cubicBezTo>
                    <a:pt x="0" y="52070"/>
                    <a:pt x="52070" y="0"/>
                    <a:pt x="116332" y="0"/>
                  </a:cubicBezTo>
                  <a:lnTo>
                    <a:pt x="485140" y="0"/>
                  </a:lnTo>
                  <a:lnTo>
                    <a:pt x="485140" y="6350"/>
                  </a:lnTo>
                  <a:lnTo>
                    <a:pt x="485140" y="0"/>
                  </a:lnTo>
                  <a:lnTo>
                    <a:pt x="485140" y="6350"/>
                  </a:lnTo>
                  <a:lnTo>
                    <a:pt x="485140" y="0"/>
                  </a:lnTo>
                  <a:cubicBezTo>
                    <a:pt x="549402" y="0"/>
                    <a:pt x="601472" y="52070"/>
                    <a:pt x="601472" y="116332"/>
                  </a:cubicBezTo>
                  <a:lnTo>
                    <a:pt x="595122" y="116332"/>
                  </a:lnTo>
                  <a:lnTo>
                    <a:pt x="601472" y="116332"/>
                  </a:lnTo>
                  <a:lnTo>
                    <a:pt x="601472" y="485140"/>
                  </a:lnTo>
                  <a:lnTo>
                    <a:pt x="595122" y="485140"/>
                  </a:lnTo>
                  <a:lnTo>
                    <a:pt x="601472" y="485140"/>
                  </a:lnTo>
                  <a:cubicBezTo>
                    <a:pt x="601472" y="549402"/>
                    <a:pt x="549402" y="601472"/>
                    <a:pt x="485140" y="601472"/>
                  </a:cubicBezTo>
                  <a:lnTo>
                    <a:pt x="485140" y="595122"/>
                  </a:lnTo>
                  <a:lnTo>
                    <a:pt x="485140" y="601472"/>
                  </a:lnTo>
                  <a:lnTo>
                    <a:pt x="116332" y="601472"/>
                  </a:lnTo>
                  <a:lnTo>
                    <a:pt x="116332" y="595122"/>
                  </a:lnTo>
                  <a:lnTo>
                    <a:pt x="116332" y="601472"/>
                  </a:lnTo>
                  <a:cubicBezTo>
                    <a:pt x="52070" y="601472"/>
                    <a:pt x="0" y="549402"/>
                    <a:pt x="0" y="485140"/>
                  </a:cubicBezTo>
                  <a:lnTo>
                    <a:pt x="0" y="116332"/>
                  </a:lnTo>
                  <a:lnTo>
                    <a:pt x="6350" y="116332"/>
                  </a:lnTo>
                  <a:lnTo>
                    <a:pt x="0" y="116332"/>
                  </a:lnTo>
                  <a:moveTo>
                    <a:pt x="12700" y="116332"/>
                  </a:moveTo>
                  <a:lnTo>
                    <a:pt x="12700" y="485140"/>
                  </a:lnTo>
                  <a:lnTo>
                    <a:pt x="6350" y="485140"/>
                  </a:lnTo>
                  <a:lnTo>
                    <a:pt x="12700" y="485140"/>
                  </a:lnTo>
                  <a:cubicBezTo>
                    <a:pt x="12700" y="542290"/>
                    <a:pt x="59055" y="588772"/>
                    <a:pt x="116332" y="588772"/>
                  </a:cubicBezTo>
                  <a:lnTo>
                    <a:pt x="485140" y="588772"/>
                  </a:lnTo>
                  <a:cubicBezTo>
                    <a:pt x="542290" y="588772"/>
                    <a:pt x="588772" y="542417"/>
                    <a:pt x="588772" y="485140"/>
                  </a:cubicBezTo>
                  <a:lnTo>
                    <a:pt x="588772" y="116332"/>
                  </a:lnTo>
                  <a:cubicBezTo>
                    <a:pt x="588772" y="59055"/>
                    <a:pt x="542417" y="12700"/>
                    <a:pt x="485140" y="12700"/>
                  </a:cubicBezTo>
                  <a:lnTo>
                    <a:pt x="116332" y="12700"/>
                  </a:lnTo>
                  <a:lnTo>
                    <a:pt x="116332" y="6350"/>
                  </a:lnTo>
                  <a:lnTo>
                    <a:pt x="116332" y="12700"/>
                  </a:lnTo>
                  <a:cubicBezTo>
                    <a:pt x="59055" y="12700"/>
                    <a:pt x="12700" y="59055"/>
                    <a:pt x="12700" y="116332"/>
                  </a:cubicBezTo>
                  <a:close/>
                </a:path>
              </a:pathLst>
            </a:custGeom>
            <a:solidFill>
              <a:srgbClr val="B8BFDF"/>
            </a:solidFill>
          </p:spPr>
        </p:sp>
      </p:grpSp>
      <p:grpSp>
        <p:nvGrpSpPr>
          <p:cNvPr name="Group 32" id="32"/>
          <p:cNvGrpSpPr/>
          <p:nvPr/>
        </p:nvGrpSpPr>
        <p:grpSpPr>
          <a:xfrm rot="0">
            <a:off x="1173584" y="9044136"/>
            <a:ext cx="686991" cy="28575"/>
            <a:chOff x="0" y="0"/>
            <a:chExt cx="915988" cy="38100"/>
          </a:xfrm>
        </p:grpSpPr>
        <p:sp>
          <p:nvSpPr>
            <p:cNvPr name="Freeform 33" id="33"/>
            <p:cNvSpPr/>
            <p:nvPr/>
          </p:nvSpPr>
          <p:spPr>
            <a:xfrm flipH="false" flipV="false" rot="0">
              <a:off x="0" y="0"/>
              <a:ext cx="916051" cy="38100"/>
            </a:xfrm>
            <a:custGeom>
              <a:avLst/>
              <a:gdLst/>
              <a:ahLst/>
              <a:cxnLst/>
              <a:rect r="r" b="b" t="t" l="l"/>
              <a:pathLst>
                <a:path h="38100" w="916051">
                  <a:moveTo>
                    <a:pt x="0" y="19050"/>
                  </a:moveTo>
                  <a:cubicBezTo>
                    <a:pt x="0" y="8509"/>
                    <a:pt x="8509" y="0"/>
                    <a:pt x="19050" y="0"/>
                  </a:cubicBezTo>
                  <a:lnTo>
                    <a:pt x="897001" y="0"/>
                  </a:lnTo>
                  <a:cubicBezTo>
                    <a:pt x="907542" y="0"/>
                    <a:pt x="916051" y="8509"/>
                    <a:pt x="916051" y="19050"/>
                  </a:cubicBezTo>
                  <a:cubicBezTo>
                    <a:pt x="916051" y="29591"/>
                    <a:pt x="907415" y="38100"/>
                    <a:pt x="897001" y="38100"/>
                  </a:cubicBezTo>
                  <a:lnTo>
                    <a:pt x="19050" y="38100"/>
                  </a:lnTo>
                  <a:cubicBezTo>
                    <a:pt x="8509" y="38100"/>
                    <a:pt x="0" y="29591"/>
                    <a:pt x="0" y="19050"/>
                  </a:cubicBezTo>
                  <a:close/>
                </a:path>
              </a:pathLst>
            </a:custGeom>
            <a:solidFill>
              <a:srgbClr val="B8BFDF"/>
            </a:solidFill>
          </p:spPr>
        </p:sp>
      </p:grpSp>
      <p:grpSp>
        <p:nvGrpSpPr>
          <p:cNvPr name="Group 34" id="34"/>
          <p:cNvGrpSpPr/>
          <p:nvPr/>
        </p:nvGrpSpPr>
        <p:grpSpPr>
          <a:xfrm rot="0">
            <a:off x="755824" y="8832949"/>
            <a:ext cx="451098" cy="451097"/>
            <a:chOff x="0" y="0"/>
            <a:chExt cx="601463" cy="601463"/>
          </a:xfrm>
        </p:grpSpPr>
        <p:sp>
          <p:nvSpPr>
            <p:cNvPr name="Freeform 35" id="35"/>
            <p:cNvSpPr/>
            <p:nvPr/>
          </p:nvSpPr>
          <p:spPr>
            <a:xfrm flipH="false" flipV="false" rot="0">
              <a:off x="6350" y="6350"/>
              <a:ext cx="588772" cy="588772"/>
            </a:xfrm>
            <a:custGeom>
              <a:avLst/>
              <a:gdLst/>
              <a:ahLst/>
              <a:cxnLst/>
              <a:rect r="r" b="b" t="t" l="l"/>
              <a:pathLst>
                <a:path h="588772" w="588772">
                  <a:moveTo>
                    <a:pt x="0" y="109982"/>
                  </a:moveTo>
                  <a:cubicBezTo>
                    <a:pt x="0" y="49276"/>
                    <a:pt x="49276" y="0"/>
                    <a:pt x="109982" y="0"/>
                  </a:cubicBezTo>
                  <a:lnTo>
                    <a:pt x="478790" y="0"/>
                  </a:lnTo>
                  <a:cubicBezTo>
                    <a:pt x="539496" y="0"/>
                    <a:pt x="588772" y="49276"/>
                    <a:pt x="588772" y="109982"/>
                  </a:cubicBezTo>
                  <a:lnTo>
                    <a:pt x="588772" y="478790"/>
                  </a:lnTo>
                  <a:cubicBezTo>
                    <a:pt x="588772" y="539496"/>
                    <a:pt x="539496" y="588772"/>
                    <a:pt x="478790" y="588772"/>
                  </a:cubicBezTo>
                  <a:lnTo>
                    <a:pt x="109982" y="588772"/>
                  </a:lnTo>
                  <a:cubicBezTo>
                    <a:pt x="49276" y="588772"/>
                    <a:pt x="0" y="539496"/>
                    <a:pt x="0" y="478790"/>
                  </a:cubicBezTo>
                  <a:close/>
                </a:path>
              </a:pathLst>
            </a:custGeom>
            <a:solidFill>
              <a:srgbClr val="D2D9F9"/>
            </a:solidFill>
          </p:spPr>
        </p:sp>
        <p:sp>
          <p:nvSpPr>
            <p:cNvPr name="Freeform 36" id="36"/>
            <p:cNvSpPr/>
            <p:nvPr/>
          </p:nvSpPr>
          <p:spPr>
            <a:xfrm flipH="false" flipV="false" rot="0">
              <a:off x="0" y="0"/>
              <a:ext cx="601472" cy="601472"/>
            </a:xfrm>
            <a:custGeom>
              <a:avLst/>
              <a:gdLst/>
              <a:ahLst/>
              <a:cxnLst/>
              <a:rect r="r" b="b" t="t" l="l"/>
              <a:pathLst>
                <a:path h="601472" w="601472">
                  <a:moveTo>
                    <a:pt x="0" y="116332"/>
                  </a:moveTo>
                  <a:cubicBezTo>
                    <a:pt x="0" y="52070"/>
                    <a:pt x="52070" y="0"/>
                    <a:pt x="116332" y="0"/>
                  </a:cubicBezTo>
                  <a:lnTo>
                    <a:pt x="485140" y="0"/>
                  </a:lnTo>
                  <a:lnTo>
                    <a:pt x="485140" y="6350"/>
                  </a:lnTo>
                  <a:lnTo>
                    <a:pt x="485140" y="0"/>
                  </a:lnTo>
                  <a:lnTo>
                    <a:pt x="485140" y="6350"/>
                  </a:lnTo>
                  <a:lnTo>
                    <a:pt x="485140" y="0"/>
                  </a:lnTo>
                  <a:cubicBezTo>
                    <a:pt x="549402" y="0"/>
                    <a:pt x="601472" y="52070"/>
                    <a:pt x="601472" y="116332"/>
                  </a:cubicBezTo>
                  <a:lnTo>
                    <a:pt x="595122" y="116332"/>
                  </a:lnTo>
                  <a:lnTo>
                    <a:pt x="601472" y="116332"/>
                  </a:lnTo>
                  <a:lnTo>
                    <a:pt x="601472" y="485140"/>
                  </a:lnTo>
                  <a:lnTo>
                    <a:pt x="595122" y="485140"/>
                  </a:lnTo>
                  <a:lnTo>
                    <a:pt x="601472" y="485140"/>
                  </a:lnTo>
                  <a:cubicBezTo>
                    <a:pt x="601472" y="549402"/>
                    <a:pt x="549402" y="601472"/>
                    <a:pt x="485140" y="601472"/>
                  </a:cubicBezTo>
                  <a:lnTo>
                    <a:pt x="485140" y="595122"/>
                  </a:lnTo>
                  <a:lnTo>
                    <a:pt x="485140" y="601472"/>
                  </a:lnTo>
                  <a:lnTo>
                    <a:pt x="116332" y="601472"/>
                  </a:lnTo>
                  <a:lnTo>
                    <a:pt x="116332" y="595122"/>
                  </a:lnTo>
                  <a:lnTo>
                    <a:pt x="116332" y="601472"/>
                  </a:lnTo>
                  <a:cubicBezTo>
                    <a:pt x="52070" y="601472"/>
                    <a:pt x="0" y="549402"/>
                    <a:pt x="0" y="485140"/>
                  </a:cubicBezTo>
                  <a:lnTo>
                    <a:pt x="0" y="116332"/>
                  </a:lnTo>
                  <a:lnTo>
                    <a:pt x="6350" y="116332"/>
                  </a:lnTo>
                  <a:lnTo>
                    <a:pt x="0" y="116332"/>
                  </a:lnTo>
                  <a:moveTo>
                    <a:pt x="12700" y="116332"/>
                  </a:moveTo>
                  <a:lnTo>
                    <a:pt x="12700" y="485140"/>
                  </a:lnTo>
                  <a:lnTo>
                    <a:pt x="6350" y="485140"/>
                  </a:lnTo>
                  <a:lnTo>
                    <a:pt x="12700" y="485140"/>
                  </a:lnTo>
                  <a:cubicBezTo>
                    <a:pt x="12700" y="542290"/>
                    <a:pt x="59055" y="588772"/>
                    <a:pt x="116332" y="588772"/>
                  </a:cubicBezTo>
                  <a:lnTo>
                    <a:pt x="485140" y="588772"/>
                  </a:lnTo>
                  <a:cubicBezTo>
                    <a:pt x="542290" y="588772"/>
                    <a:pt x="588772" y="542417"/>
                    <a:pt x="588772" y="485140"/>
                  </a:cubicBezTo>
                  <a:lnTo>
                    <a:pt x="588772" y="116332"/>
                  </a:lnTo>
                  <a:cubicBezTo>
                    <a:pt x="588772" y="59055"/>
                    <a:pt x="542417" y="12700"/>
                    <a:pt x="485140" y="12700"/>
                  </a:cubicBezTo>
                  <a:lnTo>
                    <a:pt x="116332" y="12700"/>
                  </a:lnTo>
                  <a:lnTo>
                    <a:pt x="116332" y="6350"/>
                  </a:lnTo>
                  <a:lnTo>
                    <a:pt x="116332" y="12700"/>
                  </a:lnTo>
                  <a:cubicBezTo>
                    <a:pt x="59055" y="12700"/>
                    <a:pt x="12700" y="59055"/>
                    <a:pt x="12700" y="116332"/>
                  </a:cubicBezTo>
                  <a:close/>
                </a:path>
              </a:pathLst>
            </a:custGeom>
            <a:solidFill>
              <a:srgbClr val="B8BFDF"/>
            </a:solidFill>
          </p:spPr>
        </p:sp>
      </p:grpSp>
      <p:sp>
        <p:nvSpPr>
          <p:cNvPr name="Freeform 37" id="37"/>
          <p:cNvSpPr/>
          <p:nvPr/>
        </p:nvSpPr>
        <p:spPr>
          <a:xfrm flipH="false" flipV="false" rot="0">
            <a:off x="16293935" y="10919"/>
            <a:ext cx="1994065" cy="835541"/>
          </a:xfrm>
          <a:custGeom>
            <a:avLst/>
            <a:gdLst/>
            <a:ahLst/>
            <a:cxnLst/>
            <a:rect r="r" b="b" t="t" l="l"/>
            <a:pathLst>
              <a:path h="835541" w="1994065">
                <a:moveTo>
                  <a:pt x="0" y="0"/>
                </a:moveTo>
                <a:lnTo>
                  <a:pt x="1994065" y="0"/>
                </a:lnTo>
                <a:lnTo>
                  <a:pt x="1994065" y="835542"/>
                </a:lnTo>
                <a:lnTo>
                  <a:pt x="0" y="835542"/>
                </a:lnTo>
                <a:lnTo>
                  <a:pt x="0" y="0"/>
                </a:lnTo>
                <a:close/>
              </a:path>
            </a:pathLst>
          </a:custGeom>
          <a:blipFill>
            <a:blip r:embed="rId4"/>
            <a:stretch>
              <a:fillRect l="0" t="0" r="0" b="0"/>
            </a:stretch>
          </a:blipFill>
        </p:spPr>
      </p:sp>
      <p:sp>
        <p:nvSpPr>
          <p:cNvPr name="Freeform 38" id="38"/>
          <p:cNvSpPr/>
          <p:nvPr/>
        </p:nvSpPr>
        <p:spPr>
          <a:xfrm flipH="false" flipV="false" rot="0">
            <a:off x="8767925" y="846461"/>
            <a:ext cx="9463151" cy="9440539"/>
          </a:xfrm>
          <a:custGeom>
            <a:avLst/>
            <a:gdLst/>
            <a:ahLst/>
            <a:cxnLst/>
            <a:rect r="r" b="b" t="t" l="l"/>
            <a:pathLst>
              <a:path h="9440539" w="9463151">
                <a:moveTo>
                  <a:pt x="0" y="0"/>
                </a:moveTo>
                <a:lnTo>
                  <a:pt x="9463151" y="0"/>
                </a:lnTo>
                <a:lnTo>
                  <a:pt x="9463151" y="9440539"/>
                </a:lnTo>
                <a:lnTo>
                  <a:pt x="0" y="9440539"/>
                </a:lnTo>
                <a:lnTo>
                  <a:pt x="0" y="0"/>
                </a:lnTo>
                <a:close/>
              </a:path>
            </a:pathLst>
          </a:custGeom>
          <a:blipFill>
            <a:blip r:embed="rId5"/>
            <a:stretch>
              <a:fillRect l="0" t="0" r="0" b="0"/>
            </a:stretch>
          </a:blipFill>
        </p:spPr>
      </p:sp>
      <p:sp>
        <p:nvSpPr>
          <p:cNvPr name="TextBox 39" id="39"/>
          <p:cNvSpPr txBox="true"/>
          <p:nvPr/>
        </p:nvSpPr>
        <p:spPr>
          <a:xfrm rot="0">
            <a:off x="686991" y="511225"/>
            <a:ext cx="7810349" cy="608013"/>
          </a:xfrm>
          <a:prstGeom prst="rect">
            <a:avLst/>
          </a:prstGeom>
        </p:spPr>
        <p:txBody>
          <a:bodyPr anchor="t" rtlCol="false" tIns="0" lIns="0" bIns="0" rIns="0">
            <a:spAutoFit/>
          </a:bodyPr>
          <a:lstStyle/>
          <a:p>
            <a:pPr algn="l">
              <a:lnSpc>
                <a:spcPts val="4812"/>
              </a:lnSpc>
            </a:pPr>
            <a:r>
              <a:rPr lang="en-US" sz="3812">
                <a:solidFill>
                  <a:srgbClr val="1B1B27"/>
                </a:solidFill>
                <a:latin typeface="Libre Baskerville"/>
                <a:ea typeface="Libre Baskerville"/>
                <a:cs typeface="Libre Baskerville"/>
                <a:sym typeface="Libre Baskerville"/>
              </a:rPr>
              <a:t>Machine Learning Process</a:t>
            </a:r>
          </a:p>
        </p:txBody>
      </p:sp>
      <p:sp>
        <p:nvSpPr>
          <p:cNvPr name="TextBox 40" id="40"/>
          <p:cNvSpPr txBox="true"/>
          <p:nvPr/>
        </p:nvSpPr>
        <p:spPr>
          <a:xfrm rot="0">
            <a:off x="686991" y="1390352"/>
            <a:ext cx="16914019" cy="280988"/>
          </a:xfrm>
          <a:prstGeom prst="rect">
            <a:avLst/>
          </a:prstGeom>
        </p:spPr>
        <p:txBody>
          <a:bodyPr anchor="t" rtlCol="false" tIns="0" lIns="0" bIns="0" rIns="0">
            <a:spAutoFit/>
          </a:bodyPr>
          <a:lstStyle/>
          <a:p>
            <a:pPr algn="l">
              <a:lnSpc>
                <a:spcPts val="2437"/>
              </a:lnSpc>
            </a:pPr>
            <a:r>
              <a:rPr lang="en-US" sz="1500">
                <a:solidFill>
                  <a:srgbClr val="404155"/>
                </a:solidFill>
                <a:latin typeface="Open Sauce"/>
                <a:ea typeface="Open Sauce"/>
                <a:cs typeface="Open Sauce"/>
                <a:sym typeface="Open Sauce"/>
              </a:rPr>
              <a:t>Key Steps in the Machine Learning Journey</a:t>
            </a:r>
          </a:p>
        </p:txBody>
      </p:sp>
      <p:sp>
        <p:nvSpPr>
          <p:cNvPr name="TextBox 41" id="41"/>
          <p:cNvSpPr txBox="true"/>
          <p:nvPr/>
        </p:nvSpPr>
        <p:spPr>
          <a:xfrm rot="0">
            <a:off x="937840" y="2324100"/>
            <a:ext cx="87065" cy="296863"/>
          </a:xfrm>
          <a:prstGeom prst="rect">
            <a:avLst/>
          </a:prstGeom>
        </p:spPr>
        <p:txBody>
          <a:bodyPr anchor="t" rtlCol="false" tIns="0" lIns="0" bIns="0" rIns="0">
            <a:spAutoFit/>
          </a:bodyPr>
          <a:lstStyle/>
          <a:p>
            <a:pPr algn="ctr">
              <a:lnSpc>
                <a:spcPts val="2312"/>
              </a:lnSpc>
            </a:pPr>
            <a:r>
              <a:rPr lang="en-US" sz="2312">
                <a:solidFill>
                  <a:srgbClr val="404155"/>
                </a:solidFill>
                <a:latin typeface="Open Sauce"/>
                <a:ea typeface="Open Sauce"/>
                <a:cs typeface="Open Sauce"/>
                <a:sym typeface="Open Sauce"/>
              </a:rPr>
              <a:t>1</a:t>
            </a:r>
          </a:p>
        </p:txBody>
      </p:sp>
      <p:sp>
        <p:nvSpPr>
          <p:cNvPr name="TextBox 42" id="42"/>
          <p:cNvSpPr txBox="true"/>
          <p:nvPr/>
        </p:nvSpPr>
        <p:spPr>
          <a:xfrm rot="0">
            <a:off x="2060972" y="2178398"/>
            <a:ext cx="2453580" cy="279400"/>
          </a:xfrm>
          <a:prstGeom prst="rect">
            <a:avLst/>
          </a:prstGeom>
        </p:spPr>
        <p:txBody>
          <a:bodyPr anchor="t" rtlCol="false" tIns="0" lIns="0" bIns="0" rIns="0">
            <a:spAutoFit/>
          </a:bodyPr>
          <a:lstStyle/>
          <a:p>
            <a:pPr algn="l">
              <a:lnSpc>
                <a:spcPts val="2375"/>
              </a:lnSpc>
            </a:pPr>
            <a:r>
              <a:rPr lang="en-US" sz="1874">
                <a:solidFill>
                  <a:srgbClr val="404155"/>
                </a:solidFill>
                <a:latin typeface="Libre Baskerville"/>
                <a:ea typeface="Libre Baskerville"/>
                <a:cs typeface="Libre Baskerville"/>
                <a:sym typeface="Libre Baskerville"/>
              </a:rPr>
              <a:t>Data Collection</a:t>
            </a:r>
          </a:p>
        </p:txBody>
      </p:sp>
      <p:sp>
        <p:nvSpPr>
          <p:cNvPr name="TextBox 43" id="43"/>
          <p:cNvSpPr txBox="true"/>
          <p:nvPr/>
        </p:nvSpPr>
        <p:spPr>
          <a:xfrm rot="0">
            <a:off x="2060972" y="2545705"/>
            <a:ext cx="15540037" cy="280988"/>
          </a:xfrm>
          <a:prstGeom prst="rect">
            <a:avLst/>
          </a:prstGeom>
        </p:spPr>
        <p:txBody>
          <a:bodyPr anchor="t" rtlCol="false" tIns="0" lIns="0" bIns="0" rIns="0">
            <a:spAutoFit/>
          </a:bodyPr>
          <a:lstStyle/>
          <a:p>
            <a:pPr algn="l">
              <a:lnSpc>
                <a:spcPts val="2437"/>
              </a:lnSpc>
            </a:pPr>
            <a:r>
              <a:rPr lang="en-US" sz="1500">
                <a:solidFill>
                  <a:srgbClr val="404155"/>
                </a:solidFill>
                <a:latin typeface="Open Sauce"/>
                <a:ea typeface="Open Sauce"/>
                <a:cs typeface="Open Sauce"/>
                <a:sym typeface="Open Sauce"/>
              </a:rPr>
              <a:t>Gather Relevant data from various sources like databases or APIs</a:t>
            </a:r>
          </a:p>
        </p:txBody>
      </p:sp>
      <p:sp>
        <p:nvSpPr>
          <p:cNvPr name="TextBox 44" id="44"/>
          <p:cNvSpPr txBox="true"/>
          <p:nvPr/>
        </p:nvSpPr>
        <p:spPr>
          <a:xfrm rot="0">
            <a:off x="904502" y="3651051"/>
            <a:ext cx="153591" cy="296863"/>
          </a:xfrm>
          <a:prstGeom prst="rect">
            <a:avLst/>
          </a:prstGeom>
        </p:spPr>
        <p:txBody>
          <a:bodyPr anchor="t" rtlCol="false" tIns="0" lIns="0" bIns="0" rIns="0">
            <a:spAutoFit/>
          </a:bodyPr>
          <a:lstStyle/>
          <a:p>
            <a:pPr algn="ctr">
              <a:lnSpc>
                <a:spcPts val="2312"/>
              </a:lnSpc>
            </a:pPr>
            <a:r>
              <a:rPr lang="en-US" sz="2312">
                <a:solidFill>
                  <a:srgbClr val="404155"/>
                </a:solidFill>
                <a:latin typeface="Open Sauce"/>
                <a:ea typeface="Open Sauce"/>
                <a:cs typeface="Open Sauce"/>
                <a:sym typeface="Open Sauce"/>
              </a:rPr>
              <a:t>2</a:t>
            </a:r>
          </a:p>
        </p:txBody>
      </p:sp>
      <p:sp>
        <p:nvSpPr>
          <p:cNvPr name="TextBox 45" id="45"/>
          <p:cNvSpPr txBox="true"/>
          <p:nvPr/>
        </p:nvSpPr>
        <p:spPr>
          <a:xfrm rot="0">
            <a:off x="2060972" y="3505349"/>
            <a:ext cx="2453580" cy="279400"/>
          </a:xfrm>
          <a:prstGeom prst="rect">
            <a:avLst/>
          </a:prstGeom>
        </p:spPr>
        <p:txBody>
          <a:bodyPr anchor="t" rtlCol="false" tIns="0" lIns="0" bIns="0" rIns="0">
            <a:spAutoFit/>
          </a:bodyPr>
          <a:lstStyle/>
          <a:p>
            <a:pPr algn="l">
              <a:lnSpc>
                <a:spcPts val="2375"/>
              </a:lnSpc>
            </a:pPr>
            <a:r>
              <a:rPr lang="en-US" sz="1874">
                <a:solidFill>
                  <a:srgbClr val="404155"/>
                </a:solidFill>
                <a:latin typeface="Libre Baskerville"/>
                <a:ea typeface="Libre Baskerville"/>
                <a:cs typeface="Libre Baskerville"/>
                <a:sym typeface="Libre Baskerville"/>
              </a:rPr>
              <a:t>Data Preparation</a:t>
            </a:r>
          </a:p>
        </p:txBody>
      </p:sp>
      <p:sp>
        <p:nvSpPr>
          <p:cNvPr name="TextBox 46" id="46"/>
          <p:cNvSpPr txBox="true"/>
          <p:nvPr/>
        </p:nvSpPr>
        <p:spPr>
          <a:xfrm rot="0">
            <a:off x="2060972" y="3872656"/>
            <a:ext cx="15540037" cy="280988"/>
          </a:xfrm>
          <a:prstGeom prst="rect">
            <a:avLst/>
          </a:prstGeom>
        </p:spPr>
        <p:txBody>
          <a:bodyPr anchor="t" rtlCol="false" tIns="0" lIns="0" bIns="0" rIns="0">
            <a:spAutoFit/>
          </a:bodyPr>
          <a:lstStyle/>
          <a:p>
            <a:pPr algn="l">
              <a:lnSpc>
                <a:spcPts val="2437"/>
              </a:lnSpc>
            </a:pPr>
            <a:r>
              <a:rPr lang="en-US" sz="1500">
                <a:solidFill>
                  <a:srgbClr val="404155"/>
                </a:solidFill>
                <a:latin typeface="Open Sauce"/>
                <a:ea typeface="Open Sauce"/>
                <a:cs typeface="Open Sauce"/>
                <a:sym typeface="Open Sauce"/>
              </a:rPr>
              <a:t>Clean and organize data to ensure quality and consistency</a:t>
            </a:r>
          </a:p>
        </p:txBody>
      </p:sp>
      <p:sp>
        <p:nvSpPr>
          <p:cNvPr name="TextBox 47" id="47"/>
          <p:cNvSpPr txBox="true"/>
          <p:nvPr/>
        </p:nvSpPr>
        <p:spPr>
          <a:xfrm rot="0">
            <a:off x="898699" y="4978004"/>
            <a:ext cx="165348" cy="296863"/>
          </a:xfrm>
          <a:prstGeom prst="rect">
            <a:avLst/>
          </a:prstGeom>
        </p:spPr>
        <p:txBody>
          <a:bodyPr anchor="t" rtlCol="false" tIns="0" lIns="0" bIns="0" rIns="0">
            <a:spAutoFit/>
          </a:bodyPr>
          <a:lstStyle/>
          <a:p>
            <a:pPr algn="ctr">
              <a:lnSpc>
                <a:spcPts val="2312"/>
              </a:lnSpc>
            </a:pPr>
            <a:r>
              <a:rPr lang="en-US" sz="2312">
                <a:solidFill>
                  <a:srgbClr val="404155"/>
                </a:solidFill>
                <a:latin typeface="Open Sauce"/>
                <a:ea typeface="Open Sauce"/>
                <a:cs typeface="Open Sauce"/>
                <a:sym typeface="Open Sauce"/>
              </a:rPr>
              <a:t>3</a:t>
            </a:r>
          </a:p>
        </p:txBody>
      </p:sp>
      <p:sp>
        <p:nvSpPr>
          <p:cNvPr name="TextBox 48" id="48"/>
          <p:cNvSpPr txBox="true"/>
          <p:nvPr/>
        </p:nvSpPr>
        <p:spPr>
          <a:xfrm rot="0">
            <a:off x="2060972" y="4832300"/>
            <a:ext cx="2453580" cy="279400"/>
          </a:xfrm>
          <a:prstGeom prst="rect">
            <a:avLst/>
          </a:prstGeom>
        </p:spPr>
        <p:txBody>
          <a:bodyPr anchor="t" rtlCol="false" tIns="0" lIns="0" bIns="0" rIns="0">
            <a:spAutoFit/>
          </a:bodyPr>
          <a:lstStyle/>
          <a:p>
            <a:pPr algn="l">
              <a:lnSpc>
                <a:spcPts val="2375"/>
              </a:lnSpc>
            </a:pPr>
            <a:r>
              <a:rPr lang="en-US" sz="1874">
                <a:solidFill>
                  <a:srgbClr val="404155"/>
                </a:solidFill>
                <a:latin typeface="Libre Baskerville"/>
                <a:ea typeface="Libre Baskerville"/>
                <a:cs typeface="Libre Baskerville"/>
                <a:sym typeface="Libre Baskerville"/>
              </a:rPr>
              <a:t>Model Training</a:t>
            </a:r>
          </a:p>
        </p:txBody>
      </p:sp>
      <p:sp>
        <p:nvSpPr>
          <p:cNvPr name="TextBox 49" id="49"/>
          <p:cNvSpPr txBox="true"/>
          <p:nvPr/>
        </p:nvSpPr>
        <p:spPr>
          <a:xfrm rot="0">
            <a:off x="2060972" y="5199609"/>
            <a:ext cx="15540037" cy="280988"/>
          </a:xfrm>
          <a:prstGeom prst="rect">
            <a:avLst/>
          </a:prstGeom>
        </p:spPr>
        <p:txBody>
          <a:bodyPr anchor="t" rtlCol="false" tIns="0" lIns="0" bIns="0" rIns="0">
            <a:spAutoFit/>
          </a:bodyPr>
          <a:lstStyle/>
          <a:p>
            <a:pPr algn="l">
              <a:lnSpc>
                <a:spcPts val="2437"/>
              </a:lnSpc>
            </a:pPr>
            <a:r>
              <a:rPr lang="en-US" sz="1500">
                <a:solidFill>
                  <a:srgbClr val="404155"/>
                </a:solidFill>
                <a:latin typeface="Open Sauce"/>
                <a:ea typeface="Open Sauce"/>
                <a:cs typeface="Open Sauce"/>
                <a:sym typeface="Open Sauce"/>
              </a:rPr>
              <a:t>Utilize algorithms to enable the model to learn patterns from data.</a:t>
            </a:r>
          </a:p>
        </p:txBody>
      </p:sp>
      <p:sp>
        <p:nvSpPr>
          <p:cNvPr name="TextBox 50" id="50"/>
          <p:cNvSpPr txBox="true"/>
          <p:nvPr/>
        </p:nvSpPr>
        <p:spPr>
          <a:xfrm rot="0">
            <a:off x="906438" y="6304955"/>
            <a:ext cx="149721" cy="296863"/>
          </a:xfrm>
          <a:prstGeom prst="rect">
            <a:avLst/>
          </a:prstGeom>
        </p:spPr>
        <p:txBody>
          <a:bodyPr anchor="t" rtlCol="false" tIns="0" lIns="0" bIns="0" rIns="0">
            <a:spAutoFit/>
          </a:bodyPr>
          <a:lstStyle/>
          <a:p>
            <a:pPr algn="ctr">
              <a:lnSpc>
                <a:spcPts val="2312"/>
              </a:lnSpc>
            </a:pPr>
            <a:r>
              <a:rPr lang="en-US" sz="2312">
                <a:solidFill>
                  <a:srgbClr val="404155"/>
                </a:solidFill>
                <a:latin typeface="Open Sauce"/>
                <a:ea typeface="Open Sauce"/>
                <a:cs typeface="Open Sauce"/>
                <a:sym typeface="Open Sauce"/>
              </a:rPr>
              <a:t>4</a:t>
            </a:r>
          </a:p>
        </p:txBody>
      </p:sp>
      <p:sp>
        <p:nvSpPr>
          <p:cNvPr name="TextBox 51" id="51"/>
          <p:cNvSpPr txBox="true"/>
          <p:nvPr/>
        </p:nvSpPr>
        <p:spPr>
          <a:xfrm rot="0">
            <a:off x="2060972" y="6159252"/>
            <a:ext cx="2453580" cy="279400"/>
          </a:xfrm>
          <a:prstGeom prst="rect">
            <a:avLst/>
          </a:prstGeom>
        </p:spPr>
        <p:txBody>
          <a:bodyPr anchor="t" rtlCol="false" tIns="0" lIns="0" bIns="0" rIns="0">
            <a:spAutoFit/>
          </a:bodyPr>
          <a:lstStyle/>
          <a:p>
            <a:pPr algn="l">
              <a:lnSpc>
                <a:spcPts val="2375"/>
              </a:lnSpc>
            </a:pPr>
            <a:r>
              <a:rPr lang="en-US" sz="1874">
                <a:solidFill>
                  <a:srgbClr val="404155"/>
                </a:solidFill>
                <a:latin typeface="Libre Baskerville"/>
                <a:ea typeface="Libre Baskerville"/>
                <a:cs typeface="Libre Baskerville"/>
                <a:sym typeface="Libre Baskerville"/>
              </a:rPr>
              <a:t>Model Evaluation</a:t>
            </a:r>
          </a:p>
        </p:txBody>
      </p:sp>
      <p:sp>
        <p:nvSpPr>
          <p:cNvPr name="TextBox 52" id="52"/>
          <p:cNvSpPr txBox="true"/>
          <p:nvPr/>
        </p:nvSpPr>
        <p:spPr>
          <a:xfrm rot="0">
            <a:off x="2060972" y="6526560"/>
            <a:ext cx="15540037" cy="280988"/>
          </a:xfrm>
          <a:prstGeom prst="rect">
            <a:avLst/>
          </a:prstGeom>
        </p:spPr>
        <p:txBody>
          <a:bodyPr anchor="t" rtlCol="false" tIns="0" lIns="0" bIns="0" rIns="0">
            <a:spAutoFit/>
          </a:bodyPr>
          <a:lstStyle/>
          <a:p>
            <a:pPr algn="l">
              <a:lnSpc>
                <a:spcPts val="2437"/>
              </a:lnSpc>
            </a:pPr>
            <a:r>
              <a:rPr lang="en-US" sz="1500">
                <a:solidFill>
                  <a:srgbClr val="404155"/>
                </a:solidFill>
                <a:latin typeface="Open Sauce"/>
                <a:ea typeface="Open Sauce"/>
                <a:cs typeface="Open Sauce"/>
                <a:sym typeface="Open Sauce"/>
              </a:rPr>
              <a:t>Assets the model's accuracy and performance using metrics.</a:t>
            </a:r>
          </a:p>
        </p:txBody>
      </p:sp>
      <p:sp>
        <p:nvSpPr>
          <p:cNvPr name="TextBox 53" id="53"/>
          <p:cNvSpPr txBox="true"/>
          <p:nvPr/>
        </p:nvSpPr>
        <p:spPr>
          <a:xfrm rot="0">
            <a:off x="898401" y="7631906"/>
            <a:ext cx="165795" cy="296863"/>
          </a:xfrm>
          <a:prstGeom prst="rect">
            <a:avLst/>
          </a:prstGeom>
        </p:spPr>
        <p:txBody>
          <a:bodyPr anchor="t" rtlCol="false" tIns="0" lIns="0" bIns="0" rIns="0">
            <a:spAutoFit/>
          </a:bodyPr>
          <a:lstStyle/>
          <a:p>
            <a:pPr algn="ctr">
              <a:lnSpc>
                <a:spcPts val="2312"/>
              </a:lnSpc>
            </a:pPr>
            <a:r>
              <a:rPr lang="en-US" sz="2312">
                <a:solidFill>
                  <a:srgbClr val="404155"/>
                </a:solidFill>
                <a:latin typeface="Open Sauce"/>
                <a:ea typeface="Open Sauce"/>
                <a:cs typeface="Open Sauce"/>
                <a:sym typeface="Open Sauce"/>
              </a:rPr>
              <a:t>5</a:t>
            </a:r>
          </a:p>
        </p:txBody>
      </p:sp>
      <p:sp>
        <p:nvSpPr>
          <p:cNvPr name="TextBox 54" id="54"/>
          <p:cNvSpPr txBox="true"/>
          <p:nvPr/>
        </p:nvSpPr>
        <p:spPr>
          <a:xfrm rot="0">
            <a:off x="2060972" y="7486204"/>
            <a:ext cx="2453580" cy="279400"/>
          </a:xfrm>
          <a:prstGeom prst="rect">
            <a:avLst/>
          </a:prstGeom>
        </p:spPr>
        <p:txBody>
          <a:bodyPr anchor="t" rtlCol="false" tIns="0" lIns="0" bIns="0" rIns="0">
            <a:spAutoFit/>
          </a:bodyPr>
          <a:lstStyle/>
          <a:p>
            <a:pPr algn="l">
              <a:lnSpc>
                <a:spcPts val="2375"/>
              </a:lnSpc>
            </a:pPr>
            <a:r>
              <a:rPr lang="en-US" sz="1874">
                <a:solidFill>
                  <a:srgbClr val="404155"/>
                </a:solidFill>
                <a:latin typeface="Libre Baskerville"/>
                <a:ea typeface="Libre Baskerville"/>
                <a:cs typeface="Libre Baskerville"/>
                <a:sym typeface="Libre Baskerville"/>
              </a:rPr>
              <a:t>Deployment</a:t>
            </a:r>
          </a:p>
        </p:txBody>
      </p:sp>
      <p:sp>
        <p:nvSpPr>
          <p:cNvPr name="TextBox 55" id="55"/>
          <p:cNvSpPr txBox="true"/>
          <p:nvPr/>
        </p:nvSpPr>
        <p:spPr>
          <a:xfrm rot="0">
            <a:off x="2060972" y="7853511"/>
            <a:ext cx="15540037" cy="280988"/>
          </a:xfrm>
          <a:prstGeom prst="rect">
            <a:avLst/>
          </a:prstGeom>
        </p:spPr>
        <p:txBody>
          <a:bodyPr anchor="t" rtlCol="false" tIns="0" lIns="0" bIns="0" rIns="0">
            <a:spAutoFit/>
          </a:bodyPr>
          <a:lstStyle/>
          <a:p>
            <a:pPr algn="l">
              <a:lnSpc>
                <a:spcPts val="2437"/>
              </a:lnSpc>
            </a:pPr>
            <a:r>
              <a:rPr lang="en-US" sz="1500">
                <a:solidFill>
                  <a:srgbClr val="404155"/>
                </a:solidFill>
                <a:latin typeface="Open Sauce"/>
                <a:ea typeface="Open Sauce"/>
                <a:cs typeface="Open Sauce"/>
                <a:sym typeface="Open Sauce"/>
              </a:rPr>
              <a:t>Implement the trained model in real-world applications for use.</a:t>
            </a:r>
          </a:p>
        </p:txBody>
      </p:sp>
      <p:sp>
        <p:nvSpPr>
          <p:cNvPr name="TextBox 56" id="56"/>
          <p:cNvSpPr txBox="true"/>
          <p:nvPr/>
        </p:nvSpPr>
        <p:spPr>
          <a:xfrm rot="0">
            <a:off x="896020" y="8958857"/>
            <a:ext cx="170558" cy="296863"/>
          </a:xfrm>
          <a:prstGeom prst="rect">
            <a:avLst/>
          </a:prstGeom>
        </p:spPr>
        <p:txBody>
          <a:bodyPr anchor="t" rtlCol="false" tIns="0" lIns="0" bIns="0" rIns="0">
            <a:spAutoFit/>
          </a:bodyPr>
          <a:lstStyle/>
          <a:p>
            <a:pPr algn="ctr">
              <a:lnSpc>
                <a:spcPts val="2312"/>
              </a:lnSpc>
            </a:pPr>
            <a:r>
              <a:rPr lang="en-US" sz="2312">
                <a:solidFill>
                  <a:srgbClr val="404155"/>
                </a:solidFill>
                <a:latin typeface="Open Sauce"/>
                <a:ea typeface="Open Sauce"/>
                <a:cs typeface="Open Sauce"/>
                <a:sym typeface="Open Sauce"/>
              </a:rPr>
              <a:t>6</a:t>
            </a:r>
          </a:p>
        </p:txBody>
      </p:sp>
      <p:sp>
        <p:nvSpPr>
          <p:cNvPr name="TextBox 57" id="57"/>
          <p:cNvSpPr txBox="true"/>
          <p:nvPr/>
        </p:nvSpPr>
        <p:spPr>
          <a:xfrm rot="0">
            <a:off x="2060972" y="8813155"/>
            <a:ext cx="2453580" cy="279400"/>
          </a:xfrm>
          <a:prstGeom prst="rect">
            <a:avLst/>
          </a:prstGeom>
        </p:spPr>
        <p:txBody>
          <a:bodyPr anchor="t" rtlCol="false" tIns="0" lIns="0" bIns="0" rIns="0">
            <a:spAutoFit/>
          </a:bodyPr>
          <a:lstStyle/>
          <a:p>
            <a:pPr algn="l">
              <a:lnSpc>
                <a:spcPts val="2375"/>
              </a:lnSpc>
            </a:pPr>
            <a:r>
              <a:rPr lang="en-US" sz="1874">
                <a:solidFill>
                  <a:srgbClr val="404155"/>
                </a:solidFill>
                <a:latin typeface="Libre Baskerville"/>
                <a:ea typeface="Libre Baskerville"/>
                <a:cs typeface="Libre Baskerville"/>
                <a:sym typeface="Libre Baskerville"/>
              </a:rPr>
              <a:t>Monitoring</a:t>
            </a:r>
          </a:p>
        </p:txBody>
      </p:sp>
      <p:sp>
        <p:nvSpPr>
          <p:cNvPr name="TextBox 58" id="58"/>
          <p:cNvSpPr txBox="true"/>
          <p:nvPr/>
        </p:nvSpPr>
        <p:spPr>
          <a:xfrm rot="0">
            <a:off x="2060972" y="9180462"/>
            <a:ext cx="15540037" cy="280988"/>
          </a:xfrm>
          <a:prstGeom prst="rect">
            <a:avLst/>
          </a:prstGeom>
        </p:spPr>
        <p:txBody>
          <a:bodyPr anchor="t" rtlCol="false" tIns="0" lIns="0" bIns="0" rIns="0">
            <a:spAutoFit/>
          </a:bodyPr>
          <a:lstStyle/>
          <a:p>
            <a:pPr algn="l">
              <a:lnSpc>
                <a:spcPts val="2437"/>
              </a:lnSpc>
            </a:pPr>
            <a:r>
              <a:rPr lang="en-US" sz="1500">
                <a:solidFill>
                  <a:srgbClr val="404155"/>
                </a:solidFill>
                <a:latin typeface="Open Sauce"/>
                <a:ea typeface="Open Sauce"/>
                <a:cs typeface="Open Sauce"/>
                <a:sym typeface="Open Sauce"/>
              </a:rPr>
              <a:t>Continuously track and improve the model's performance over time.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TextBox 5" id="5"/>
          <p:cNvSpPr txBox="true"/>
          <p:nvPr/>
        </p:nvSpPr>
        <p:spPr>
          <a:xfrm rot="0">
            <a:off x="992237" y="1703486"/>
            <a:ext cx="12924457" cy="871537"/>
          </a:xfrm>
          <a:prstGeom prst="rect">
            <a:avLst/>
          </a:prstGeom>
        </p:spPr>
        <p:txBody>
          <a:bodyPr anchor="t" rtlCol="false" tIns="0" lIns="0" bIns="0" rIns="0">
            <a:spAutoFit/>
          </a:bodyPr>
          <a:lstStyle/>
          <a:p>
            <a:pPr algn="l">
              <a:lnSpc>
                <a:spcPts val="6937"/>
              </a:lnSpc>
            </a:pPr>
            <a:r>
              <a:rPr lang="en-US" sz="5562">
                <a:solidFill>
                  <a:srgbClr val="1B1B27"/>
                </a:solidFill>
                <a:latin typeface="Libre Baskerville"/>
                <a:ea typeface="Libre Baskerville"/>
                <a:cs typeface="Libre Baskerville"/>
                <a:sym typeface="Libre Baskerville"/>
              </a:rPr>
              <a:t>Common Applications of AI/ML</a:t>
            </a:r>
          </a:p>
        </p:txBody>
      </p:sp>
      <p:sp>
        <p:nvSpPr>
          <p:cNvPr name="Freeform 6" id="6" descr="preencoded.png"/>
          <p:cNvSpPr/>
          <p:nvPr/>
        </p:nvSpPr>
        <p:spPr>
          <a:xfrm flipH="false" flipV="false" rot="0">
            <a:off x="992238" y="3043237"/>
            <a:ext cx="5150941" cy="3183434"/>
          </a:xfrm>
          <a:custGeom>
            <a:avLst/>
            <a:gdLst/>
            <a:ahLst/>
            <a:cxnLst/>
            <a:rect r="r" b="b" t="t" l="l"/>
            <a:pathLst>
              <a:path h="3183434" w="5150941">
                <a:moveTo>
                  <a:pt x="0" y="0"/>
                </a:moveTo>
                <a:lnTo>
                  <a:pt x="5150941" y="0"/>
                </a:lnTo>
                <a:lnTo>
                  <a:pt x="5150941" y="3183434"/>
                </a:lnTo>
                <a:lnTo>
                  <a:pt x="0" y="3183434"/>
                </a:lnTo>
                <a:lnTo>
                  <a:pt x="0" y="0"/>
                </a:lnTo>
                <a:close/>
              </a:path>
            </a:pathLst>
          </a:custGeom>
          <a:blipFill>
            <a:blip r:embed="rId4"/>
            <a:stretch>
              <a:fillRect l="-52" t="0" r="-52" b="0"/>
            </a:stretch>
          </a:blipFill>
        </p:spPr>
      </p:sp>
      <p:sp>
        <p:nvSpPr>
          <p:cNvPr name="TextBox 7" id="7"/>
          <p:cNvSpPr txBox="true"/>
          <p:nvPr/>
        </p:nvSpPr>
        <p:spPr>
          <a:xfrm rot="0">
            <a:off x="992238" y="6561981"/>
            <a:ext cx="5576142"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Natural Language Processing</a:t>
            </a:r>
          </a:p>
        </p:txBody>
      </p:sp>
      <p:sp>
        <p:nvSpPr>
          <p:cNvPr name="TextBox 8" id="8"/>
          <p:cNvSpPr txBox="true"/>
          <p:nvPr/>
        </p:nvSpPr>
        <p:spPr>
          <a:xfrm rot="0">
            <a:off x="992238" y="7108329"/>
            <a:ext cx="5150941" cy="130968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Enables machines to understand, interpret, and generate human language.</a:t>
            </a:r>
          </a:p>
        </p:txBody>
      </p:sp>
      <p:sp>
        <p:nvSpPr>
          <p:cNvPr name="Freeform 9" id="9" descr="preencoded.png"/>
          <p:cNvSpPr/>
          <p:nvPr/>
        </p:nvSpPr>
        <p:spPr>
          <a:xfrm flipH="false" flipV="false" rot="0">
            <a:off x="6568380" y="3043237"/>
            <a:ext cx="5151090" cy="3183583"/>
          </a:xfrm>
          <a:custGeom>
            <a:avLst/>
            <a:gdLst/>
            <a:ahLst/>
            <a:cxnLst/>
            <a:rect r="r" b="b" t="t" l="l"/>
            <a:pathLst>
              <a:path h="3183583" w="5151090">
                <a:moveTo>
                  <a:pt x="0" y="0"/>
                </a:moveTo>
                <a:lnTo>
                  <a:pt x="5151090" y="0"/>
                </a:lnTo>
                <a:lnTo>
                  <a:pt x="5151090" y="3183583"/>
                </a:lnTo>
                <a:lnTo>
                  <a:pt x="0" y="3183583"/>
                </a:lnTo>
                <a:lnTo>
                  <a:pt x="0" y="0"/>
                </a:lnTo>
                <a:close/>
              </a:path>
            </a:pathLst>
          </a:custGeom>
          <a:blipFill>
            <a:blip r:embed="rId5"/>
            <a:stretch>
              <a:fillRect l="-53" t="0" r="-53" b="0"/>
            </a:stretch>
          </a:blipFill>
        </p:spPr>
      </p:sp>
      <p:sp>
        <p:nvSpPr>
          <p:cNvPr name="TextBox 10" id="10"/>
          <p:cNvSpPr txBox="true"/>
          <p:nvPr/>
        </p:nvSpPr>
        <p:spPr>
          <a:xfrm rot="0">
            <a:off x="6568380" y="6562130"/>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Computer Vision</a:t>
            </a:r>
          </a:p>
        </p:txBody>
      </p:sp>
      <p:sp>
        <p:nvSpPr>
          <p:cNvPr name="TextBox 11" id="11"/>
          <p:cNvSpPr txBox="true"/>
          <p:nvPr/>
        </p:nvSpPr>
        <p:spPr>
          <a:xfrm rot="0">
            <a:off x="6568380" y="7108477"/>
            <a:ext cx="5151090" cy="86201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Allows machines to identify and process digital images and videos.</a:t>
            </a:r>
          </a:p>
        </p:txBody>
      </p:sp>
      <p:sp>
        <p:nvSpPr>
          <p:cNvPr name="Freeform 12" id="12" descr="preencoded.png"/>
          <p:cNvSpPr/>
          <p:nvPr/>
        </p:nvSpPr>
        <p:spPr>
          <a:xfrm flipH="false" flipV="false" rot="0">
            <a:off x="12144672" y="3043237"/>
            <a:ext cx="5150941" cy="3183434"/>
          </a:xfrm>
          <a:custGeom>
            <a:avLst/>
            <a:gdLst/>
            <a:ahLst/>
            <a:cxnLst/>
            <a:rect r="r" b="b" t="t" l="l"/>
            <a:pathLst>
              <a:path h="3183434" w="5150941">
                <a:moveTo>
                  <a:pt x="0" y="0"/>
                </a:moveTo>
                <a:lnTo>
                  <a:pt x="5150942" y="0"/>
                </a:lnTo>
                <a:lnTo>
                  <a:pt x="5150942" y="3183434"/>
                </a:lnTo>
                <a:lnTo>
                  <a:pt x="0" y="3183434"/>
                </a:lnTo>
                <a:lnTo>
                  <a:pt x="0" y="0"/>
                </a:lnTo>
                <a:close/>
              </a:path>
            </a:pathLst>
          </a:custGeom>
          <a:blipFill>
            <a:blip r:embed="rId6"/>
            <a:stretch>
              <a:fillRect l="-52" t="0" r="-52" b="0"/>
            </a:stretch>
          </a:blipFill>
        </p:spPr>
      </p:sp>
      <p:sp>
        <p:nvSpPr>
          <p:cNvPr name="TextBox 13" id="13"/>
          <p:cNvSpPr txBox="true"/>
          <p:nvPr/>
        </p:nvSpPr>
        <p:spPr>
          <a:xfrm rot="0">
            <a:off x="12144672" y="6561981"/>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Robotics</a:t>
            </a:r>
          </a:p>
        </p:txBody>
      </p:sp>
      <p:sp>
        <p:nvSpPr>
          <p:cNvPr name="TextBox 14" id="14"/>
          <p:cNvSpPr txBox="true"/>
          <p:nvPr/>
        </p:nvSpPr>
        <p:spPr>
          <a:xfrm rot="0">
            <a:off x="12144672" y="7108329"/>
            <a:ext cx="5150941" cy="130968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Combines AI and ML to create intelligent, autonomous, and adaptable robots.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Freeform 5" id="5"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TextBox 6" id="6"/>
          <p:cNvSpPr txBox="true"/>
          <p:nvPr/>
        </p:nvSpPr>
        <p:spPr>
          <a:xfrm rot="0">
            <a:off x="992237" y="784324"/>
            <a:ext cx="9644209" cy="871537"/>
          </a:xfrm>
          <a:prstGeom prst="rect">
            <a:avLst/>
          </a:prstGeom>
        </p:spPr>
        <p:txBody>
          <a:bodyPr anchor="t" rtlCol="false" tIns="0" lIns="0" bIns="0" rIns="0">
            <a:spAutoFit/>
          </a:bodyPr>
          <a:lstStyle/>
          <a:p>
            <a:pPr algn="l">
              <a:lnSpc>
                <a:spcPts val="6937"/>
              </a:lnSpc>
            </a:pPr>
            <a:r>
              <a:rPr lang="en-US" sz="5562">
                <a:solidFill>
                  <a:srgbClr val="1B1B27"/>
                </a:solidFill>
                <a:latin typeface="Libre Baskerville"/>
                <a:ea typeface="Libre Baskerville"/>
                <a:cs typeface="Libre Baskerville"/>
                <a:sym typeface="Libre Baskerville"/>
              </a:rPr>
              <a:t>The Future of AI and ML</a:t>
            </a:r>
          </a:p>
        </p:txBody>
      </p:sp>
      <p:sp>
        <p:nvSpPr>
          <p:cNvPr name="Freeform 7" id="7" descr="preencoded.png"/>
          <p:cNvSpPr/>
          <p:nvPr/>
        </p:nvSpPr>
        <p:spPr>
          <a:xfrm flipH="false" flipV="false" rot="0">
            <a:off x="992238" y="2124075"/>
            <a:ext cx="1417588" cy="2268141"/>
          </a:xfrm>
          <a:custGeom>
            <a:avLst/>
            <a:gdLst/>
            <a:ahLst/>
            <a:cxnLst/>
            <a:rect r="r" b="b" t="t" l="l"/>
            <a:pathLst>
              <a:path h="2268141" w="1417588">
                <a:moveTo>
                  <a:pt x="0" y="0"/>
                </a:moveTo>
                <a:lnTo>
                  <a:pt x="1417587" y="0"/>
                </a:lnTo>
                <a:lnTo>
                  <a:pt x="1417587" y="2268141"/>
                </a:lnTo>
                <a:lnTo>
                  <a:pt x="0" y="2268141"/>
                </a:lnTo>
                <a:lnTo>
                  <a:pt x="0" y="0"/>
                </a:lnTo>
                <a:close/>
              </a:path>
            </a:pathLst>
          </a:custGeom>
          <a:blipFill>
            <a:blip r:embed="rId5"/>
            <a:stretch>
              <a:fillRect l="-84" t="0" r="-84" b="0"/>
            </a:stretch>
          </a:blipFill>
        </p:spPr>
      </p:sp>
      <p:sp>
        <p:nvSpPr>
          <p:cNvPr name="TextBox 8" id="8"/>
          <p:cNvSpPr txBox="true"/>
          <p:nvPr/>
        </p:nvSpPr>
        <p:spPr>
          <a:xfrm rot="0">
            <a:off x="2835027" y="2388542"/>
            <a:ext cx="5540971"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Increasing Capabilities</a:t>
            </a:r>
          </a:p>
        </p:txBody>
      </p:sp>
      <p:sp>
        <p:nvSpPr>
          <p:cNvPr name="TextBox 9" id="9"/>
          <p:cNvSpPr txBox="true"/>
          <p:nvPr/>
        </p:nvSpPr>
        <p:spPr>
          <a:xfrm rot="0">
            <a:off x="2835028" y="2934891"/>
            <a:ext cx="7602736" cy="86201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AI and ML will continue to expand their ability to solve complex problems and automate a wide range of tasks.</a:t>
            </a:r>
          </a:p>
        </p:txBody>
      </p:sp>
      <p:sp>
        <p:nvSpPr>
          <p:cNvPr name="Freeform 10" id="10" descr="preencoded.png"/>
          <p:cNvSpPr/>
          <p:nvPr/>
        </p:nvSpPr>
        <p:spPr>
          <a:xfrm flipH="false" flipV="false" rot="0">
            <a:off x="992238" y="4392216"/>
            <a:ext cx="1417588" cy="2540943"/>
          </a:xfrm>
          <a:custGeom>
            <a:avLst/>
            <a:gdLst/>
            <a:ahLst/>
            <a:cxnLst/>
            <a:rect r="r" b="b" t="t" l="l"/>
            <a:pathLst>
              <a:path h="2540943" w="1417588">
                <a:moveTo>
                  <a:pt x="0" y="0"/>
                </a:moveTo>
                <a:lnTo>
                  <a:pt x="1417587" y="0"/>
                </a:lnTo>
                <a:lnTo>
                  <a:pt x="1417587" y="2540943"/>
                </a:lnTo>
                <a:lnTo>
                  <a:pt x="0" y="2540943"/>
                </a:lnTo>
                <a:lnTo>
                  <a:pt x="0" y="0"/>
                </a:lnTo>
                <a:close/>
              </a:path>
            </a:pathLst>
          </a:custGeom>
          <a:blipFill>
            <a:blip r:embed="rId6"/>
            <a:stretch>
              <a:fillRect l="-13" t="0" r="-13" b="0"/>
            </a:stretch>
          </a:blipFill>
        </p:spPr>
      </p:sp>
      <p:sp>
        <p:nvSpPr>
          <p:cNvPr name="TextBox 11" id="11"/>
          <p:cNvSpPr txBox="true"/>
          <p:nvPr/>
        </p:nvSpPr>
        <p:spPr>
          <a:xfrm rot="0">
            <a:off x="2835028" y="4656684"/>
            <a:ext cx="5712541"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Ethical Considerations</a:t>
            </a:r>
          </a:p>
        </p:txBody>
      </p:sp>
      <p:sp>
        <p:nvSpPr>
          <p:cNvPr name="TextBox 12" id="12"/>
          <p:cNvSpPr txBox="true"/>
          <p:nvPr/>
        </p:nvSpPr>
        <p:spPr>
          <a:xfrm rot="0">
            <a:off x="2835028" y="5203031"/>
            <a:ext cx="7602736" cy="130968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As AI becomes more advanced, there will be growing concerns about privacy, bias, and the responsible use of these technologies.</a:t>
            </a:r>
          </a:p>
        </p:txBody>
      </p:sp>
      <p:sp>
        <p:nvSpPr>
          <p:cNvPr name="Freeform 13" id="13" descr="preencoded.png"/>
          <p:cNvSpPr/>
          <p:nvPr/>
        </p:nvSpPr>
        <p:spPr>
          <a:xfrm flipH="false" flipV="false" rot="0">
            <a:off x="992238" y="6933159"/>
            <a:ext cx="1417588" cy="2540942"/>
          </a:xfrm>
          <a:custGeom>
            <a:avLst/>
            <a:gdLst/>
            <a:ahLst/>
            <a:cxnLst/>
            <a:rect r="r" b="b" t="t" l="l"/>
            <a:pathLst>
              <a:path h="2540942" w="1417588">
                <a:moveTo>
                  <a:pt x="0" y="0"/>
                </a:moveTo>
                <a:lnTo>
                  <a:pt x="1417587" y="0"/>
                </a:lnTo>
                <a:lnTo>
                  <a:pt x="1417587" y="2540942"/>
                </a:lnTo>
                <a:lnTo>
                  <a:pt x="0" y="2540942"/>
                </a:lnTo>
                <a:lnTo>
                  <a:pt x="0" y="0"/>
                </a:lnTo>
                <a:close/>
              </a:path>
            </a:pathLst>
          </a:custGeom>
          <a:blipFill>
            <a:blip r:embed="rId7"/>
            <a:stretch>
              <a:fillRect l="-13" t="0" r="-13" b="0"/>
            </a:stretch>
          </a:blipFill>
        </p:spPr>
      </p:sp>
      <p:sp>
        <p:nvSpPr>
          <p:cNvPr name="TextBox 14" id="14"/>
          <p:cNvSpPr txBox="true"/>
          <p:nvPr/>
        </p:nvSpPr>
        <p:spPr>
          <a:xfrm rot="0">
            <a:off x="2835028" y="7197626"/>
            <a:ext cx="5712541"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Human-AI Collaboration</a:t>
            </a:r>
          </a:p>
        </p:txBody>
      </p:sp>
      <p:sp>
        <p:nvSpPr>
          <p:cNvPr name="TextBox 15" id="15"/>
          <p:cNvSpPr txBox="true"/>
          <p:nvPr/>
        </p:nvSpPr>
        <p:spPr>
          <a:xfrm rot="0">
            <a:off x="2835028" y="7743974"/>
            <a:ext cx="7602736" cy="130968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AI will increasingly work alongside humans, augmenting our intelligence and capabilities rather than replacing us entirely.</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TextBox 5" id="5"/>
          <p:cNvSpPr txBox="true"/>
          <p:nvPr/>
        </p:nvSpPr>
        <p:spPr>
          <a:xfrm rot="0">
            <a:off x="1898366" y="836265"/>
            <a:ext cx="13947891" cy="811212"/>
          </a:xfrm>
          <a:prstGeom prst="rect">
            <a:avLst/>
          </a:prstGeom>
        </p:spPr>
        <p:txBody>
          <a:bodyPr anchor="t" rtlCol="false" tIns="0" lIns="0" bIns="0" rIns="0">
            <a:spAutoFit/>
          </a:bodyPr>
          <a:lstStyle/>
          <a:p>
            <a:pPr algn="l">
              <a:lnSpc>
                <a:spcPts val="6437"/>
              </a:lnSpc>
            </a:pPr>
            <a:r>
              <a:rPr lang="en-US" sz="5125">
                <a:solidFill>
                  <a:srgbClr val="1B1B27"/>
                </a:solidFill>
                <a:latin typeface="Libre Baskerville"/>
                <a:ea typeface="Libre Baskerville"/>
                <a:cs typeface="Libre Baskerville"/>
                <a:sym typeface="Libre Baskerville"/>
              </a:rPr>
              <a:t>Brainstorm: AI and ML in the Real World</a:t>
            </a:r>
          </a:p>
        </p:txBody>
      </p:sp>
      <p:sp>
        <p:nvSpPr>
          <p:cNvPr name="Freeform 6" id="6" descr="preencoded.png"/>
          <p:cNvSpPr/>
          <p:nvPr/>
        </p:nvSpPr>
        <p:spPr>
          <a:xfrm flipH="false" flipV="false" rot="0">
            <a:off x="443899" y="2907569"/>
            <a:ext cx="8700101" cy="5952701"/>
          </a:xfrm>
          <a:custGeom>
            <a:avLst/>
            <a:gdLst/>
            <a:ahLst/>
            <a:cxnLst/>
            <a:rect r="r" b="b" t="t" l="l"/>
            <a:pathLst>
              <a:path h="5952701" w="8700101">
                <a:moveTo>
                  <a:pt x="0" y="0"/>
                </a:moveTo>
                <a:lnTo>
                  <a:pt x="8700101" y="0"/>
                </a:lnTo>
                <a:lnTo>
                  <a:pt x="8700101" y="5952702"/>
                </a:lnTo>
                <a:lnTo>
                  <a:pt x="0" y="5952702"/>
                </a:lnTo>
                <a:lnTo>
                  <a:pt x="0" y="0"/>
                </a:lnTo>
                <a:close/>
              </a:path>
            </a:pathLst>
          </a:custGeom>
          <a:blipFill>
            <a:blip r:embed="rId4"/>
            <a:stretch>
              <a:fillRect l="0" t="-9" r="0" b="-9"/>
            </a:stretch>
          </a:blipFill>
        </p:spPr>
      </p:sp>
      <p:grpSp>
        <p:nvGrpSpPr>
          <p:cNvPr name="Group 7" id="7"/>
          <p:cNvGrpSpPr/>
          <p:nvPr/>
        </p:nvGrpSpPr>
        <p:grpSpPr>
          <a:xfrm rot="0">
            <a:off x="9469339" y="2228999"/>
            <a:ext cx="7913042" cy="965001"/>
            <a:chOff x="0" y="0"/>
            <a:chExt cx="10550723" cy="1286668"/>
          </a:xfrm>
        </p:grpSpPr>
        <p:sp>
          <p:nvSpPr>
            <p:cNvPr name="Freeform 8" id="8"/>
            <p:cNvSpPr/>
            <p:nvPr/>
          </p:nvSpPr>
          <p:spPr>
            <a:xfrm flipH="false" flipV="false" rot="0">
              <a:off x="6350" y="6350"/>
              <a:ext cx="10537952" cy="1273937"/>
            </a:xfrm>
            <a:custGeom>
              <a:avLst/>
              <a:gdLst/>
              <a:ahLst/>
              <a:cxnLst/>
              <a:rect r="r" b="b" t="t" l="l"/>
              <a:pathLst>
                <a:path h="1273937" w="10537952">
                  <a:moveTo>
                    <a:pt x="0" y="147193"/>
                  </a:moveTo>
                  <a:cubicBezTo>
                    <a:pt x="0" y="65913"/>
                    <a:pt x="66421" y="0"/>
                    <a:pt x="148463" y="0"/>
                  </a:cubicBezTo>
                  <a:lnTo>
                    <a:pt x="10389489" y="0"/>
                  </a:lnTo>
                  <a:cubicBezTo>
                    <a:pt x="10471531" y="0"/>
                    <a:pt x="10537952" y="65913"/>
                    <a:pt x="10537952" y="147193"/>
                  </a:cubicBezTo>
                  <a:lnTo>
                    <a:pt x="10537952" y="1126744"/>
                  </a:lnTo>
                  <a:cubicBezTo>
                    <a:pt x="10537952" y="1208024"/>
                    <a:pt x="10471531" y="1273937"/>
                    <a:pt x="10389489" y="1273937"/>
                  </a:cubicBezTo>
                  <a:lnTo>
                    <a:pt x="148463" y="1273937"/>
                  </a:lnTo>
                  <a:cubicBezTo>
                    <a:pt x="66421" y="1273937"/>
                    <a:pt x="0" y="1208024"/>
                    <a:pt x="0" y="1126744"/>
                  </a:cubicBezTo>
                  <a:close/>
                </a:path>
              </a:pathLst>
            </a:custGeom>
            <a:solidFill>
              <a:srgbClr val="D2D9F9"/>
            </a:solidFill>
          </p:spPr>
        </p:sp>
        <p:sp>
          <p:nvSpPr>
            <p:cNvPr name="Freeform 9" id="9"/>
            <p:cNvSpPr/>
            <p:nvPr/>
          </p:nvSpPr>
          <p:spPr>
            <a:xfrm flipH="false" flipV="false" rot="0">
              <a:off x="0" y="0"/>
              <a:ext cx="10550652" cy="1286637"/>
            </a:xfrm>
            <a:custGeom>
              <a:avLst/>
              <a:gdLst/>
              <a:ahLst/>
              <a:cxnLst/>
              <a:rect r="r" b="b" t="t" l="l"/>
              <a:pathLst>
                <a:path h="1286637" w="10550652">
                  <a:moveTo>
                    <a:pt x="0" y="153543"/>
                  </a:moveTo>
                  <a:cubicBezTo>
                    <a:pt x="0" y="68707"/>
                    <a:pt x="69342" y="0"/>
                    <a:pt x="154813" y="0"/>
                  </a:cubicBezTo>
                  <a:lnTo>
                    <a:pt x="10395839" y="0"/>
                  </a:lnTo>
                  <a:lnTo>
                    <a:pt x="10395839" y="6350"/>
                  </a:lnTo>
                  <a:lnTo>
                    <a:pt x="10395839" y="0"/>
                  </a:lnTo>
                  <a:cubicBezTo>
                    <a:pt x="10481310" y="0"/>
                    <a:pt x="10550652" y="68707"/>
                    <a:pt x="10550652" y="153543"/>
                  </a:cubicBezTo>
                  <a:lnTo>
                    <a:pt x="10544302" y="153543"/>
                  </a:lnTo>
                  <a:lnTo>
                    <a:pt x="10550652" y="153543"/>
                  </a:lnTo>
                  <a:lnTo>
                    <a:pt x="10550652" y="1133094"/>
                  </a:lnTo>
                  <a:lnTo>
                    <a:pt x="10544302" y="1133094"/>
                  </a:lnTo>
                  <a:lnTo>
                    <a:pt x="10550652" y="1133094"/>
                  </a:lnTo>
                  <a:cubicBezTo>
                    <a:pt x="10550652" y="1217930"/>
                    <a:pt x="10481310" y="1286637"/>
                    <a:pt x="10395839" y="1286637"/>
                  </a:cubicBezTo>
                  <a:lnTo>
                    <a:pt x="10395839" y="1280287"/>
                  </a:lnTo>
                  <a:lnTo>
                    <a:pt x="10395839" y="1286637"/>
                  </a:lnTo>
                  <a:lnTo>
                    <a:pt x="154813" y="1286637"/>
                  </a:lnTo>
                  <a:lnTo>
                    <a:pt x="154813" y="1280287"/>
                  </a:lnTo>
                  <a:lnTo>
                    <a:pt x="154813" y="1286637"/>
                  </a:lnTo>
                  <a:cubicBezTo>
                    <a:pt x="69342" y="1286637"/>
                    <a:pt x="0" y="1217930"/>
                    <a:pt x="0" y="1133094"/>
                  </a:cubicBezTo>
                  <a:lnTo>
                    <a:pt x="0" y="153543"/>
                  </a:lnTo>
                  <a:lnTo>
                    <a:pt x="6350" y="153543"/>
                  </a:lnTo>
                  <a:lnTo>
                    <a:pt x="0" y="153543"/>
                  </a:lnTo>
                  <a:moveTo>
                    <a:pt x="12700" y="153543"/>
                  </a:moveTo>
                  <a:lnTo>
                    <a:pt x="12700" y="1133094"/>
                  </a:lnTo>
                  <a:lnTo>
                    <a:pt x="6350" y="1133094"/>
                  </a:lnTo>
                  <a:lnTo>
                    <a:pt x="12700" y="1133094"/>
                  </a:lnTo>
                  <a:cubicBezTo>
                    <a:pt x="12700" y="1210818"/>
                    <a:pt x="76327" y="1273937"/>
                    <a:pt x="154813" y="1273937"/>
                  </a:cubicBezTo>
                  <a:lnTo>
                    <a:pt x="10395839" y="1273937"/>
                  </a:lnTo>
                  <a:cubicBezTo>
                    <a:pt x="10474452" y="1273937"/>
                    <a:pt x="10537952" y="1210818"/>
                    <a:pt x="10537952" y="1133094"/>
                  </a:cubicBezTo>
                  <a:lnTo>
                    <a:pt x="10537952" y="153543"/>
                  </a:lnTo>
                  <a:cubicBezTo>
                    <a:pt x="10538079" y="75819"/>
                    <a:pt x="10474452" y="12700"/>
                    <a:pt x="10395839" y="12700"/>
                  </a:cubicBezTo>
                  <a:lnTo>
                    <a:pt x="154813" y="12700"/>
                  </a:lnTo>
                  <a:lnTo>
                    <a:pt x="154813" y="6350"/>
                  </a:lnTo>
                  <a:lnTo>
                    <a:pt x="154813" y="12700"/>
                  </a:lnTo>
                  <a:cubicBezTo>
                    <a:pt x="76327" y="12700"/>
                    <a:pt x="12700" y="75819"/>
                    <a:pt x="12700" y="153543"/>
                  </a:cubicBezTo>
                  <a:close/>
                </a:path>
              </a:pathLst>
            </a:custGeom>
            <a:solidFill>
              <a:srgbClr val="B8BFDF"/>
            </a:solidFill>
          </p:spPr>
        </p:sp>
      </p:grpSp>
      <p:sp>
        <p:nvSpPr>
          <p:cNvPr name="TextBox 10" id="10"/>
          <p:cNvSpPr txBox="true"/>
          <p:nvPr/>
        </p:nvSpPr>
        <p:spPr>
          <a:xfrm rot="0">
            <a:off x="9746456" y="2506116"/>
            <a:ext cx="3285530" cy="385762"/>
          </a:xfrm>
          <a:prstGeom prst="rect">
            <a:avLst/>
          </a:prstGeom>
        </p:spPr>
        <p:txBody>
          <a:bodyPr anchor="t" rtlCol="false" tIns="0" lIns="0" bIns="0" rIns="0">
            <a:spAutoFit/>
          </a:bodyPr>
          <a:lstStyle/>
          <a:p>
            <a:pPr algn="l">
              <a:lnSpc>
                <a:spcPts val="3187"/>
              </a:lnSpc>
            </a:pPr>
            <a:r>
              <a:rPr lang="en-US" sz="2562">
                <a:solidFill>
                  <a:srgbClr val="404155"/>
                </a:solidFill>
                <a:latin typeface="Open Sauce"/>
                <a:ea typeface="Open Sauce"/>
                <a:cs typeface="Open Sauce"/>
                <a:sym typeface="Open Sauce"/>
              </a:rPr>
              <a:t>Healthcare</a:t>
            </a:r>
          </a:p>
        </p:txBody>
      </p:sp>
      <p:grpSp>
        <p:nvGrpSpPr>
          <p:cNvPr name="Group 11" id="11"/>
          <p:cNvGrpSpPr/>
          <p:nvPr/>
        </p:nvGrpSpPr>
        <p:grpSpPr>
          <a:xfrm rot="0">
            <a:off x="9469339" y="3447306"/>
            <a:ext cx="7913042" cy="965001"/>
            <a:chOff x="0" y="0"/>
            <a:chExt cx="10550723" cy="1286668"/>
          </a:xfrm>
        </p:grpSpPr>
        <p:sp>
          <p:nvSpPr>
            <p:cNvPr name="Freeform 12" id="12"/>
            <p:cNvSpPr/>
            <p:nvPr/>
          </p:nvSpPr>
          <p:spPr>
            <a:xfrm flipH="false" flipV="false" rot="0">
              <a:off x="6350" y="6350"/>
              <a:ext cx="10537952" cy="1273937"/>
            </a:xfrm>
            <a:custGeom>
              <a:avLst/>
              <a:gdLst/>
              <a:ahLst/>
              <a:cxnLst/>
              <a:rect r="r" b="b" t="t" l="l"/>
              <a:pathLst>
                <a:path h="1273937" w="10537952">
                  <a:moveTo>
                    <a:pt x="0" y="147193"/>
                  </a:moveTo>
                  <a:cubicBezTo>
                    <a:pt x="0" y="65913"/>
                    <a:pt x="66421" y="0"/>
                    <a:pt x="148463" y="0"/>
                  </a:cubicBezTo>
                  <a:lnTo>
                    <a:pt x="10389489" y="0"/>
                  </a:lnTo>
                  <a:cubicBezTo>
                    <a:pt x="10471531" y="0"/>
                    <a:pt x="10537952" y="65913"/>
                    <a:pt x="10537952" y="147193"/>
                  </a:cubicBezTo>
                  <a:lnTo>
                    <a:pt x="10537952" y="1126744"/>
                  </a:lnTo>
                  <a:cubicBezTo>
                    <a:pt x="10537952" y="1208024"/>
                    <a:pt x="10471531" y="1273937"/>
                    <a:pt x="10389489" y="1273937"/>
                  </a:cubicBezTo>
                  <a:lnTo>
                    <a:pt x="148463" y="1273937"/>
                  </a:lnTo>
                  <a:cubicBezTo>
                    <a:pt x="66421" y="1273937"/>
                    <a:pt x="0" y="1208024"/>
                    <a:pt x="0" y="1126744"/>
                  </a:cubicBezTo>
                  <a:close/>
                </a:path>
              </a:pathLst>
            </a:custGeom>
            <a:solidFill>
              <a:srgbClr val="D2D9F9"/>
            </a:solidFill>
          </p:spPr>
        </p:sp>
        <p:sp>
          <p:nvSpPr>
            <p:cNvPr name="Freeform 13" id="13"/>
            <p:cNvSpPr/>
            <p:nvPr/>
          </p:nvSpPr>
          <p:spPr>
            <a:xfrm flipH="false" flipV="false" rot="0">
              <a:off x="0" y="0"/>
              <a:ext cx="10550652" cy="1286637"/>
            </a:xfrm>
            <a:custGeom>
              <a:avLst/>
              <a:gdLst/>
              <a:ahLst/>
              <a:cxnLst/>
              <a:rect r="r" b="b" t="t" l="l"/>
              <a:pathLst>
                <a:path h="1286637" w="10550652">
                  <a:moveTo>
                    <a:pt x="0" y="153543"/>
                  </a:moveTo>
                  <a:cubicBezTo>
                    <a:pt x="0" y="68707"/>
                    <a:pt x="69342" y="0"/>
                    <a:pt x="154813" y="0"/>
                  </a:cubicBezTo>
                  <a:lnTo>
                    <a:pt x="10395839" y="0"/>
                  </a:lnTo>
                  <a:lnTo>
                    <a:pt x="10395839" y="6350"/>
                  </a:lnTo>
                  <a:lnTo>
                    <a:pt x="10395839" y="0"/>
                  </a:lnTo>
                  <a:cubicBezTo>
                    <a:pt x="10481310" y="0"/>
                    <a:pt x="10550652" y="68707"/>
                    <a:pt x="10550652" y="153543"/>
                  </a:cubicBezTo>
                  <a:lnTo>
                    <a:pt x="10544302" y="153543"/>
                  </a:lnTo>
                  <a:lnTo>
                    <a:pt x="10550652" y="153543"/>
                  </a:lnTo>
                  <a:lnTo>
                    <a:pt x="10550652" y="1133094"/>
                  </a:lnTo>
                  <a:lnTo>
                    <a:pt x="10544302" y="1133094"/>
                  </a:lnTo>
                  <a:lnTo>
                    <a:pt x="10550652" y="1133094"/>
                  </a:lnTo>
                  <a:cubicBezTo>
                    <a:pt x="10550652" y="1217930"/>
                    <a:pt x="10481310" y="1286637"/>
                    <a:pt x="10395839" y="1286637"/>
                  </a:cubicBezTo>
                  <a:lnTo>
                    <a:pt x="10395839" y="1280287"/>
                  </a:lnTo>
                  <a:lnTo>
                    <a:pt x="10395839" y="1286637"/>
                  </a:lnTo>
                  <a:lnTo>
                    <a:pt x="154813" y="1286637"/>
                  </a:lnTo>
                  <a:lnTo>
                    <a:pt x="154813" y="1280287"/>
                  </a:lnTo>
                  <a:lnTo>
                    <a:pt x="154813" y="1286637"/>
                  </a:lnTo>
                  <a:cubicBezTo>
                    <a:pt x="69342" y="1286637"/>
                    <a:pt x="0" y="1217930"/>
                    <a:pt x="0" y="1133094"/>
                  </a:cubicBezTo>
                  <a:lnTo>
                    <a:pt x="0" y="153543"/>
                  </a:lnTo>
                  <a:lnTo>
                    <a:pt x="6350" y="153543"/>
                  </a:lnTo>
                  <a:lnTo>
                    <a:pt x="0" y="153543"/>
                  </a:lnTo>
                  <a:moveTo>
                    <a:pt x="12700" y="153543"/>
                  </a:moveTo>
                  <a:lnTo>
                    <a:pt x="12700" y="1133094"/>
                  </a:lnTo>
                  <a:lnTo>
                    <a:pt x="6350" y="1133094"/>
                  </a:lnTo>
                  <a:lnTo>
                    <a:pt x="12700" y="1133094"/>
                  </a:lnTo>
                  <a:cubicBezTo>
                    <a:pt x="12700" y="1210818"/>
                    <a:pt x="76327" y="1273937"/>
                    <a:pt x="154813" y="1273937"/>
                  </a:cubicBezTo>
                  <a:lnTo>
                    <a:pt x="10395839" y="1273937"/>
                  </a:lnTo>
                  <a:cubicBezTo>
                    <a:pt x="10474452" y="1273937"/>
                    <a:pt x="10537952" y="1210818"/>
                    <a:pt x="10537952" y="1133094"/>
                  </a:cubicBezTo>
                  <a:lnTo>
                    <a:pt x="10537952" y="153543"/>
                  </a:lnTo>
                  <a:cubicBezTo>
                    <a:pt x="10538079" y="75819"/>
                    <a:pt x="10474452" y="12700"/>
                    <a:pt x="10395839" y="12700"/>
                  </a:cubicBezTo>
                  <a:lnTo>
                    <a:pt x="154813" y="12700"/>
                  </a:lnTo>
                  <a:lnTo>
                    <a:pt x="154813" y="6350"/>
                  </a:lnTo>
                  <a:lnTo>
                    <a:pt x="154813" y="12700"/>
                  </a:lnTo>
                  <a:cubicBezTo>
                    <a:pt x="76327" y="12700"/>
                    <a:pt x="12700" y="75819"/>
                    <a:pt x="12700" y="153543"/>
                  </a:cubicBezTo>
                  <a:close/>
                </a:path>
              </a:pathLst>
            </a:custGeom>
            <a:solidFill>
              <a:srgbClr val="B8BFDF"/>
            </a:solidFill>
          </p:spPr>
        </p:sp>
      </p:grpSp>
      <p:sp>
        <p:nvSpPr>
          <p:cNvPr name="TextBox 14" id="14"/>
          <p:cNvSpPr txBox="true"/>
          <p:nvPr/>
        </p:nvSpPr>
        <p:spPr>
          <a:xfrm rot="0">
            <a:off x="9746456" y="3724424"/>
            <a:ext cx="3285530" cy="385762"/>
          </a:xfrm>
          <a:prstGeom prst="rect">
            <a:avLst/>
          </a:prstGeom>
        </p:spPr>
        <p:txBody>
          <a:bodyPr anchor="t" rtlCol="false" tIns="0" lIns="0" bIns="0" rIns="0">
            <a:spAutoFit/>
          </a:bodyPr>
          <a:lstStyle/>
          <a:p>
            <a:pPr algn="l">
              <a:lnSpc>
                <a:spcPts val="3187"/>
              </a:lnSpc>
            </a:pPr>
            <a:r>
              <a:rPr lang="en-US" sz="2562">
                <a:solidFill>
                  <a:srgbClr val="404155"/>
                </a:solidFill>
                <a:latin typeface="Open Sauce"/>
                <a:ea typeface="Open Sauce"/>
                <a:cs typeface="Open Sauce"/>
                <a:sym typeface="Open Sauce"/>
              </a:rPr>
              <a:t>Education</a:t>
            </a:r>
          </a:p>
        </p:txBody>
      </p:sp>
      <p:grpSp>
        <p:nvGrpSpPr>
          <p:cNvPr name="Group 15" id="15"/>
          <p:cNvGrpSpPr/>
          <p:nvPr/>
        </p:nvGrpSpPr>
        <p:grpSpPr>
          <a:xfrm rot="0">
            <a:off x="9469339" y="4665612"/>
            <a:ext cx="7913042" cy="965001"/>
            <a:chOff x="0" y="0"/>
            <a:chExt cx="10550723" cy="1286668"/>
          </a:xfrm>
        </p:grpSpPr>
        <p:sp>
          <p:nvSpPr>
            <p:cNvPr name="Freeform 16" id="16"/>
            <p:cNvSpPr/>
            <p:nvPr/>
          </p:nvSpPr>
          <p:spPr>
            <a:xfrm flipH="false" flipV="false" rot="0">
              <a:off x="6350" y="6350"/>
              <a:ext cx="10537952" cy="1273937"/>
            </a:xfrm>
            <a:custGeom>
              <a:avLst/>
              <a:gdLst/>
              <a:ahLst/>
              <a:cxnLst/>
              <a:rect r="r" b="b" t="t" l="l"/>
              <a:pathLst>
                <a:path h="1273937" w="10537952">
                  <a:moveTo>
                    <a:pt x="0" y="147193"/>
                  </a:moveTo>
                  <a:cubicBezTo>
                    <a:pt x="0" y="65913"/>
                    <a:pt x="66421" y="0"/>
                    <a:pt x="148463" y="0"/>
                  </a:cubicBezTo>
                  <a:lnTo>
                    <a:pt x="10389489" y="0"/>
                  </a:lnTo>
                  <a:cubicBezTo>
                    <a:pt x="10471531" y="0"/>
                    <a:pt x="10537952" y="65913"/>
                    <a:pt x="10537952" y="147193"/>
                  </a:cubicBezTo>
                  <a:lnTo>
                    <a:pt x="10537952" y="1126744"/>
                  </a:lnTo>
                  <a:cubicBezTo>
                    <a:pt x="10537952" y="1208024"/>
                    <a:pt x="10471531" y="1273937"/>
                    <a:pt x="10389489" y="1273937"/>
                  </a:cubicBezTo>
                  <a:lnTo>
                    <a:pt x="148463" y="1273937"/>
                  </a:lnTo>
                  <a:cubicBezTo>
                    <a:pt x="66421" y="1273937"/>
                    <a:pt x="0" y="1208024"/>
                    <a:pt x="0" y="1126744"/>
                  </a:cubicBezTo>
                  <a:close/>
                </a:path>
              </a:pathLst>
            </a:custGeom>
            <a:solidFill>
              <a:srgbClr val="D2D9F9"/>
            </a:solidFill>
          </p:spPr>
        </p:sp>
        <p:sp>
          <p:nvSpPr>
            <p:cNvPr name="Freeform 17" id="17"/>
            <p:cNvSpPr/>
            <p:nvPr/>
          </p:nvSpPr>
          <p:spPr>
            <a:xfrm flipH="false" flipV="false" rot="0">
              <a:off x="0" y="0"/>
              <a:ext cx="10550652" cy="1286637"/>
            </a:xfrm>
            <a:custGeom>
              <a:avLst/>
              <a:gdLst/>
              <a:ahLst/>
              <a:cxnLst/>
              <a:rect r="r" b="b" t="t" l="l"/>
              <a:pathLst>
                <a:path h="1286637" w="10550652">
                  <a:moveTo>
                    <a:pt x="0" y="153543"/>
                  </a:moveTo>
                  <a:cubicBezTo>
                    <a:pt x="0" y="68707"/>
                    <a:pt x="69342" y="0"/>
                    <a:pt x="154813" y="0"/>
                  </a:cubicBezTo>
                  <a:lnTo>
                    <a:pt x="10395839" y="0"/>
                  </a:lnTo>
                  <a:lnTo>
                    <a:pt x="10395839" y="6350"/>
                  </a:lnTo>
                  <a:lnTo>
                    <a:pt x="10395839" y="0"/>
                  </a:lnTo>
                  <a:cubicBezTo>
                    <a:pt x="10481310" y="0"/>
                    <a:pt x="10550652" y="68707"/>
                    <a:pt x="10550652" y="153543"/>
                  </a:cubicBezTo>
                  <a:lnTo>
                    <a:pt x="10544302" y="153543"/>
                  </a:lnTo>
                  <a:lnTo>
                    <a:pt x="10550652" y="153543"/>
                  </a:lnTo>
                  <a:lnTo>
                    <a:pt x="10550652" y="1133094"/>
                  </a:lnTo>
                  <a:lnTo>
                    <a:pt x="10544302" y="1133094"/>
                  </a:lnTo>
                  <a:lnTo>
                    <a:pt x="10550652" y="1133094"/>
                  </a:lnTo>
                  <a:cubicBezTo>
                    <a:pt x="10550652" y="1217930"/>
                    <a:pt x="10481310" y="1286637"/>
                    <a:pt x="10395839" y="1286637"/>
                  </a:cubicBezTo>
                  <a:lnTo>
                    <a:pt x="10395839" y="1280287"/>
                  </a:lnTo>
                  <a:lnTo>
                    <a:pt x="10395839" y="1286637"/>
                  </a:lnTo>
                  <a:lnTo>
                    <a:pt x="154813" y="1286637"/>
                  </a:lnTo>
                  <a:lnTo>
                    <a:pt x="154813" y="1280287"/>
                  </a:lnTo>
                  <a:lnTo>
                    <a:pt x="154813" y="1286637"/>
                  </a:lnTo>
                  <a:cubicBezTo>
                    <a:pt x="69342" y="1286637"/>
                    <a:pt x="0" y="1217930"/>
                    <a:pt x="0" y="1133094"/>
                  </a:cubicBezTo>
                  <a:lnTo>
                    <a:pt x="0" y="153543"/>
                  </a:lnTo>
                  <a:lnTo>
                    <a:pt x="6350" y="153543"/>
                  </a:lnTo>
                  <a:lnTo>
                    <a:pt x="0" y="153543"/>
                  </a:lnTo>
                  <a:moveTo>
                    <a:pt x="12700" y="153543"/>
                  </a:moveTo>
                  <a:lnTo>
                    <a:pt x="12700" y="1133094"/>
                  </a:lnTo>
                  <a:lnTo>
                    <a:pt x="6350" y="1133094"/>
                  </a:lnTo>
                  <a:lnTo>
                    <a:pt x="12700" y="1133094"/>
                  </a:lnTo>
                  <a:cubicBezTo>
                    <a:pt x="12700" y="1210818"/>
                    <a:pt x="76327" y="1273937"/>
                    <a:pt x="154813" y="1273937"/>
                  </a:cubicBezTo>
                  <a:lnTo>
                    <a:pt x="10395839" y="1273937"/>
                  </a:lnTo>
                  <a:cubicBezTo>
                    <a:pt x="10474452" y="1273937"/>
                    <a:pt x="10537952" y="1210818"/>
                    <a:pt x="10537952" y="1133094"/>
                  </a:cubicBezTo>
                  <a:lnTo>
                    <a:pt x="10537952" y="153543"/>
                  </a:lnTo>
                  <a:cubicBezTo>
                    <a:pt x="10538079" y="75819"/>
                    <a:pt x="10474452" y="12700"/>
                    <a:pt x="10395839" y="12700"/>
                  </a:cubicBezTo>
                  <a:lnTo>
                    <a:pt x="154813" y="12700"/>
                  </a:lnTo>
                  <a:lnTo>
                    <a:pt x="154813" y="6350"/>
                  </a:lnTo>
                  <a:lnTo>
                    <a:pt x="154813" y="12700"/>
                  </a:lnTo>
                  <a:cubicBezTo>
                    <a:pt x="76327" y="12700"/>
                    <a:pt x="12700" y="75819"/>
                    <a:pt x="12700" y="153543"/>
                  </a:cubicBezTo>
                  <a:close/>
                </a:path>
              </a:pathLst>
            </a:custGeom>
            <a:solidFill>
              <a:srgbClr val="B8BFDF"/>
            </a:solidFill>
          </p:spPr>
        </p:sp>
      </p:grpSp>
      <p:sp>
        <p:nvSpPr>
          <p:cNvPr name="TextBox 18" id="18"/>
          <p:cNvSpPr txBox="true"/>
          <p:nvPr/>
        </p:nvSpPr>
        <p:spPr>
          <a:xfrm rot="0">
            <a:off x="9746456" y="4942731"/>
            <a:ext cx="3285530" cy="385762"/>
          </a:xfrm>
          <a:prstGeom prst="rect">
            <a:avLst/>
          </a:prstGeom>
        </p:spPr>
        <p:txBody>
          <a:bodyPr anchor="t" rtlCol="false" tIns="0" lIns="0" bIns="0" rIns="0">
            <a:spAutoFit/>
          </a:bodyPr>
          <a:lstStyle/>
          <a:p>
            <a:pPr algn="l">
              <a:lnSpc>
                <a:spcPts val="3187"/>
              </a:lnSpc>
            </a:pPr>
            <a:r>
              <a:rPr lang="en-US" sz="2562">
                <a:solidFill>
                  <a:srgbClr val="404155"/>
                </a:solidFill>
                <a:latin typeface="Open Sauce"/>
                <a:ea typeface="Open Sauce"/>
                <a:cs typeface="Open Sauce"/>
                <a:sym typeface="Open Sauce"/>
              </a:rPr>
              <a:t>Finance</a:t>
            </a:r>
          </a:p>
        </p:txBody>
      </p:sp>
      <p:grpSp>
        <p:nvGrpSpPr>
          <p:cNvPr name="Group 19" id="19"/>
          <p:cNvGrpSpPr/>
          <p:nvPr/>
        </p:nvGrpSpPr>
        <p:grpSpPr>
          <a:xfrm rot="0">
            <a:off x="9469339" y="5883920"/>
            <a:ext cx="7913042" cy="965001"/>
            <a:chOff x="0" y="0"/>
            <a:chExt cx="10550723" cy="1286668"/>
          </a:xfrm>
        </p:grpSpPr>
        <p:sp>
          <p:nvSpPr>
            <p:cNvPr name="Freeform 20" id="20"/>
            <p:cNvSpPr/>
            <p:nvPr/>
          </p:nvSpPr>
          <p:spPr>
            <a:xfrm flipH="false" flipV="false" rot="0">
              <a:off x="6350" y="6350"/>
              <a:ext cx="10537952" cy="1273937"/>
            </a:xfrm>
            <a:custGeom>
              <a:avLst/>
              <a:gdLst/>
              <a:ahLst/>
              <a:cxnLst/>
              <a:rect r="r" b="b" t="t" l="l"/>
              <a:pathLst>
                <a:path h="1273937" w="10537952">
                  <a:moveTo>
                    <a:pt x="0" y="147193"/>
                  </a:moveTo>
                  <a:cubicBezTo>
                    <a:pt x="0" y="65913"/>
                    <a:pt x="66421" y="0"/>
                    <a:pt x="148463" y="0"/>
                  </a:cubicBezTo>
                  <a:lnTo>
                    <a:pt x="10389489" y="0"/>
                  </a:lnTo>
                  <a:cubicBezTo>
                    <a:pt x="10471531" y="0"/>
                    <a:pt x="10537952" y="65913"/>
                    <a:pt x="10537952" y="147193"/>
                  </a:cubicBezTo>
                  <a:lnTo>
                    <a:pt x="10537952" y="1126744"/>
                  </a:lnTo>
                  <a:cubicBezTo>
                    <a:pt x="10537952" y="1208024"/>
                    <a:pt x="10471531" y="1273937"/>
                    <a:pt x="10389489" y="1273937"/>
                  </a:cubicBezTo>
                  <a:lnTo>
                    <a:pt x="148463" y="1273937"/>
                  </a:lnTo>
                  <a:cubicBezTo>
                    <a:pt x="66421" y="1273937"/>
                    <a:pt x="0" y="1208024"/>
                    <a:pt x="0" y="1126744"/>
                  </a:cubicBezTo>
                  <a:close/>
                </a:path>
              </a:pathLst>
            </a:custGeom>
            <a:solidFill>
              <a:srgbClr val="D2D9F9"/>
            </a:solidFill>
          </p:spPr>
        </p:sp>
        <p:sp>
          <p:nvSpPr>
            <p:cNvPr name="Freeform 21" id="21"/>
            <p:cNvSpPr/>
            <p:nvPr/>
          </p:nvSpPr>
          <p:spPr>
            <a:xfrm flipH="false" flipV="false" rot="0">
              <a:off x="0" y="0"/>
              <a:ext cx="10550652" cy="1286637"/>
            </a:xfrm>
            <a:custGeom>
              <a:avLst/>
              <a:gdLst/>
              <a:ahLst/>
              <a:cxnLst/>
              <a:rect r="r" b="b" t="t" l="l"/>
              <a:pathLst>
                <a:path h="1286637" w="10550652">
                  <a:moveTo>
                    <a:pt x="0" y="153543"/>
                  </a:moveTo>
                  <a:cubicBezTo>
                    <a:pt x="0" y="68707"/>
                    <a:pt x="69342" y="0"/>
                    <a:pt x="154813" y="0"/>
                  </a:cubicBezTo>
                  <a:lnTo>
                    <a:pt x="10395839" y="0"/>
                  </a:lnTo>
                  <a:lnTo>
                    <a:pt x="10395839" y="6350"/>
                  </a:lnTo>
                  <a:lnTo>
                    <a:pt x="10395839" y="0"/>
                  </a:lnTo>
                  <a:cubicBezTo>
                    <a:pt x="10481310" y="0"/>
                    <a:pt x="10550652" y="68707"/>
                    <a:pt x="10550652" y="153543"/>
                  </a:cubicBezTo>
                  <a:lnTo>
                    <a:pt x="10544302" y="153543"/>
                  </a:lnTo>
                  <a:lnTo>
                    <a:pt x="10550652" y="153543"/>
                  </a:lnTo>
                  <a:lnTo>
                    <a:pt x="10550652" y="1133094"/>
                  </a:lnTo>
                  <a:lnTo>
                    <a:pt x="10544302" y="1133094"/>
                  </a:lnTo>
                  <a:lnTo>
                    <a:pt x="10550652" y="1133094"/>
                  </a:lnTo>
                  <a:cubicBezTo>
                    <a:pt x="10550652" y="1217930"/>
                    <a:pt x="10481310" y="1286637"/>
                    <a:pt x="10395839" y="1286637"/>
                  </a:cubicBezTo>
                  <a:lnTo>
                    <a:pt x="10395839" y="1280287"/>
                  </a:lnTo>
                  <a:lnTo>
                    <a:pt x="10395839" y="1286637"/>
                  </a:lnTo>
                  <a:lnTo>
                    <a:pt x="154813" y="1286637"/>
                  </a:lnTo>
                  <a:lnTo>
                    <a:pt x="154813" y="1280287"/>
                  </a:lnTo>
                  <a:lnTo>
                    <a:pt x="154813" y="1286637"/>
                  </a:lnTo>
                  <a:cubicBezTo>
                    <a:pt x="69342" y="1286637"/>
                    <a:pt x="0" y="1217930"/>
                    <a:pt x="0" y="1133094"/>
                  </a:cubicBezTo>
                  <a:lnTo>
                    <a:pt x="0" y="153543"/>
                  </a:lnTo>
                  <a:lnTo>
                    <a:pt x="6350" y="153543"/>
                  </a:lnTo>
                  <a:lnTo>
                    <a:pt x="0" y="153543"/>
                  </a:lnTo>
                  <a:moveTo>
                    <a:pt x="12700" y="153543"/>
                  </a:moveTo>
                  <a:lnTo>
                    <a:pt x="12700" y="1133094"/>
                  </a:lnTo>
                  <a:lnTo>
                    <a:pt x="6350" y="1133094"/>
                  </a:lnTo>
                  <a:lnTo>
                    <a:pt x="12700" y="1133094"/>
                  </a:lnTo>
                  <a:cubicBezTo>
                    <a:pt x="12700" y="1210818"/>
                    <a:pt x="76327" y="1273937"/>
                    <a:pt x="154813" y="1273937"/>
                  </a:cubicBezTo>
                  <a:lnTo>
                    <a:pt x="10395839" y="1273937"/>
                  </a:lnTo>
                  <a:cubicBezTo>
                    <a:pt x="10474452" y="1273937"/>
                    <a:pt x="10537952" y="1210818"/>
                    <a:pt x="10537952" y="1133094"/>
                  </a:cubicBezTo>
                  <a:lnTo>
                    <a:pt x="10537952" y="153543"/>
                  </a:lnTo>
                  <a:cubicBezTo>
                    <a:pt x="10538079" y="75819"/>
                    <a:pt x="10474452" y="12700"/>
                    <a:pt x="10395839" y="12700"/>
                  </a:cubicBezTo>
                  <a:lnTo>
                    <a:pt x="154813" y="12700"/>
                  </a:lnTo>
                  <a:lnTo>
                    <a:pt x="154813" y="6350"/>
                  </a:lnTo>
                  <a:lnTo>
                    <a:pt x="154813" y="12700"/>
                  </a:lnTo>
                  <a:cubicBezTo>
                    <a:pt x="76327" y="12700"/>
                    <a:pt x="12700" y="75819"/>
                    <a:pt x="12700" y="153543"/>
                  </a:cubicBezTo>
                  <a:close/>
                </a:path>
              </a:pathLst>
            </a:custGeom>
            <a:solidFill>
              <a:srgbClr val="B8BFDF"/>
            </a:solidFill>
          </p:spPr>
        </p:sp>
      </p:grpSp>
      <p:sp>
        <p:nvSpPr>
          <p:cNvPr name="TextBox 22" id="22"/>
          <p:cNvSpPr txBox="true"/>
          <p:nvPr/>
        </p:nvSpPr>
        <p:spPr>
          <a:xfrm rot="0">
            <a:off x="9746456" y="6161037"/>
            <a:ext cx="3285530" cy="385762"/>
          </a:xfrm>
          <a:prstGeom prst="rect">
            <a:avLst/>
          </a:prstGeom>
        </p:spPr>
        <p:txBody>
          <a:bodyPr anchor="t" rtlCol="false" tIns="0" lIns="0" bIns="0" rIns="0">
            <a:spAutoFit/>
          </a:bodyPr>
          <a:lstStyle/>
          <a:p>
            <a:pPr algn="l">
              <a:lnSpc>
                <a:spcPts val="3187"/>
              </a:lnSpc>
            </a:pPr>
            <a:r>
              <a:rPr lang="en-US" sz="2562">
                <a:solidFill>
                  <a:srgbClr val="404155"/>
                </a:solidFill>
                <a:latin typeface="Open Sauce"/>
                <a:ea typeface="Open Sauce"/>
                <a:cs typeface="Open Sauce"/>
                <a:sym typeface="Open Sauce"/>
              </a:rPr>
              <a:t>E-commerce</a:t>
            </a:r>
          </a:p>
        </p:txBody>
      </p:sp>
      <p:grpSp>
        <p:nvGrpSpPr>
          <p:cNvPr name="Group 23" id="23"/>
          <p:cNvGrpSpPr/>
          <p:nvPr/>
        </p:nvGrpSpPr>
        <p:grpSpPr>
          <a:xfrm rot="0">
            <a:off x="9469339" y="7102227"/>
            <a:ext cx="7913042" cy="965001"/>
            <a:chOff x="0" y="0"/>
            <a:chExt cx="10550723" cy="1286668"/>
          </a:xfrm>
        </p:grpSpPr>
        <p:sp>
          <p:nvSpPr>
            <p:cNvPr name="Freeform 24" id="24"/>
            <p:cNvSpPr/>
            <p:nvPr/>
          </p:nvSpPr>
          <p:spPr>
            <a:xfrm flipH="false" flipV="false" rot="0">
              <a:off x="6350" y="6350"/>
              <a:ext cx="10537952" cy="1273937"/>
            </a:xfrm>
            <a:custGeom>
              <a:avLst/>
              <a:gdLst/>
              <a:ahLst/>
              <a:cxnLst/>
              <a:rect r="r" b="b" t="t" l="l"/>
              <a:pathLst>
                <a:path h="1273937" w="10537952">
                  <a:moveTo>
                    <a:pt x="0" y="147193"/>
                  </a:moveTo>
                  <a:cubicBezTo>
                    <a:pt x="0" y="65913"/>
                    <a:pt x="66421" y="0"/>
                    <a:pt x="148463" y="0"/>
                  </a:cubicBezTo>
                  <a:lnTo>
                    <a:pt x="10389489" y="0"/>
                  </a:lnTo>
                  <a:cubicBezTo>
                    <a:pt x="10471531" y="0"/>
                    <a:pt x="10537952" y="65913"/>
                    <a:pt x="10537952" y="147193"/>
                  </a:cubicBezTo>
                  <a:lnTo>
                    <a:pt x="10537952" y="1126744"/>
                  </a:lnTo>
                  <a:cubicBezTo>
                    <a:pt x="10537952" y="1208024"/>
                    <a:pt x="10471531" y="1273937"/>
                    <a:pt x="10389489" y="1273937"/>
                  </a:cubicBezTo>
                  <a:lnTo>
                    <a:pt x="148463" y="1273937"/>
                  </a:lnTo>
                  <a:cubicBezTo>
                    <a:pt x="66421" y="1273937"/>
                    <a:pt x="0" y="1208024"/>
                    <a:pt x="0" y="1126744"/>
                  </a:cubicBezTo>
                  <a:close/>
                </a:path>
              </a:pathLst>
            </a:custGeom>
            <a:solidFill>
              <a:srgbClr val="D2D9F9"/>
            </a:solidFill>
          </p:spPr>
        </p:sp>
        <p:sp>
          <p:nvSpPr>
            <p:cNvPr name="Freeform 25" id="25"/>
            <p:cNvSpPr/>
            <p:nvPr/>
          </p:nvSpPr>
          <p:spPr>
            <a:xfrm flipH="false" flipV="false" rot="0">
              <a:off x="0" y="0"/>
              <a:ext cx="10550652" cy="1286637"/>
            </a:xfrm>
            <a:custGeom>
              <a:avLst/>
              <a:gdLst/>
              <a:ahLst/>
              <a:cxnLst/>
              <a:rect r="r" b="b" t="t" l="l"/>
              <a:pathLst>
                <a:path h="1286637" w="10550652">
                  <a:moveTo>
                    <a:pt x="0" y="153543"/>
                  </a:moveTo>
                  <a:cubicBezTo>
                    <a:pt x="0" y="68707"/>
                    <a:pt x="69342" y="0"/>
                    <a:pt x="154813" y="0"/>
                  </a:cubicBezTo>
                  <a:lnTo>
                    <a:pt x="10395839" y="0"/>
                  </a:lnTo>
                  <a:lnTo>
                    <a:pt x="10395839" y="6350"/>
                  </a:lnTo>
                  <a:lnTo>
                    <a:pt x="10395839" y="0"/>
                  </a:lnTo>
                  <a:cubicBezTo>
                    <a:pt x="10481310" y="0"/>
                    <a:pt x="10550652" y="68707"/>
                    <a:pt x="10550652" y="153543"/>
                  </a:cubicBezTo>
                  <a:lnTo>
                    <a:pt x="10544302" y="153543"/>
                  </a:lnTo>
                  <a:lnTo>
                    <a:pt x="10550652" y="153543"/>
                  </a:lnTo>
                  <a:lnTo>
                    <a:pt x="10550652" y="1133094"/>
                  </a:lnTo>
                  <a:lnTo>
                    <a:pt x="10544302" y="1133094"/>
                  </a:lnTo>
                  <a:lnTo>
                    <a:pt x="10550652" y="1133094"/>
                  </a:lnTo>
                  <a:cubicBezTo>
                    <a:pt x="10550652" y="1217930"/>
                    <a:pt x="10481310" y="1286637"/>
                    <a:pt x="10395839" y="1286637"/>
                  </a:cubicBezTo>
                  <a:lnTo>
                    <a:pt x="10395839" y="1280287"/>
                  </a:lnTo>
                  <a:lnTo>
                    <a:pt x="10395839" y="1286637"/>
                  </a:lnTo>
                  <a:lnTo>
                    <a:pt x="154813" y="1286637"/>
                  </a:lnTo>
                  <a:lnTo>
                    <a:pt x="154813" y="1280287"/>
                  </a:lnTo>
                  <a:lnTo>
                    <a:pt x="154813" y="1286637"/>
                  </a:lnTo>
                  <a:cubicBezTo>
                    <a:pt x="69342" y="1286637"/>
                    <a:pt x="0" y="1217930"/>
                    <a:pt x="0" y="1133094"/>
                  </a:cubicBezTo>
                  <a:lnTo>
                    <a:pt x="0" y="153543"/>
                  </a:lnTo>
                  <a:lnTo>
                    <a:pt x="6350" y="153543"/>
                  </a:lnTo>
                  <a:lnTo>
                    <a:pt x="0" y="153543"/>
                  </a:lnTo>
                  <a:moveTo>
                    <a:pt x="12700" y="153543"/>
                  </a:moveTo>
                  <a:lnTo>
                    <a:pt x="12700" y="1133094"/>
                  </a:lnTo>
                  <a:lnTo>
                    <a:pt x="6350" y="1133094"/>
                  </a:lnTo>
                  <a:lnTo>
                    <a:pt x="12700" y="1133094"/>
                  </a:lnTo>
                  <a:cubicBezTo>
                    <a:pt x="12700" y="1210818"/>
                    <a:pt x="76327" y="1273937"/>
                    <a:pt x="154813" y="1273937"/>
                  </a:cubicBezTo>
                  <a:lnTo>
                    <a:pt x="10395839" y="1273937"/>
                  </a:lnTo>
                  <a:cubicBezTo>
                    <a:pt x="10474452" y="1273937"/>
                    <a:pt x="10537952" y="1210818"/>
                    <a:pt x="10537952" y="1133094"/>
                  </a:cubicBezTo>
                  <a:lnTo>
                    <a:pt x="10537952" y="153543"/>
                  </a:lnTo>
                  <a:cubicBezTo>
                    <a:pt x="10538079" y="75819"/>
                    <a:pt x="10474452" y="12700"/>
                    <a:pt x="10395839" y="12700"/>
                  </a:cubicBezTo>
                  <a:lnTo>
                    <a:pt x="154813" y="12700"/>
                  </a:lnTo>
                  <a:lnTo>
                    <a:pt x="154813" y="6350"/>
                  </a:lnTo>
                  <a:lnTo>
                    <a:pt x="154813" y="12700"/>
                  </a:lnTo>
                  <a:cubicBezTo>
                    <a:pt x="76327" y="12700"/>
                    <a:pt x="12700" y="75819"/>
                    <a:pt x="12700" y="153543"/>
                  </a:cubicBezTo>
                  <a:close/>
                </a:path>
              </a:pathLst>
            </a:custGeom>
            <a:solidFill>
              <a:srgbClr val="B8BFDF"/>
            </a:solidFill>
          </p:spPr>
        </p:sp>
      </p:grpSp>
      <p:sp>
        <p:nvSpPr>
          <p:cNvPr name="TextBox 26" id="26"/>
          <p:cNvSpPr txBox="true"/>
          <p:nvPr/>
        </p:nvSpPr>
        <p:spPr>
          <a:xfrm rot="0">
            <a:off x="9746456" y="7379345"/>
            <a:ext cx="3285530" cy="385762"/>
          </a:xfrm>
          <a:prstGeom prst="rect">
            <a:avLst/>
          </a:prstGeom>
        </p:spPr>
        <p:txBody>
          <a:bodyPr anchor="t" rtlCol="false" tIns="0" lIns="0" bIns="0" rIns="0">
            <a:spAutoFit/>
          </a:bodyPr>
          <a:lstStyle/>
          <a:p>
            <a:pPr algn="l">
              <a:lnSpc>
                <a:spcPts val="3187"/>
              </a:lnSpc>
            </a:pPr>
            <a:r>
              <a:rPr lang="en-US" sz="2562">
                <a:solidFill>
                  <a:srgbClr val="404155"/>
                </a:solidFill>
                <a:latin typeface="Open Sauce"/>
                <a:ea typeface="Open Sauce"/>
                <a:cs typeface="Open Sauce"/>
                <a:sym typeface="Open Sauce"/>
              </a:rPr>
              <a:t>Entertainment</a:t>
            </a:r>
          </a:p>
        </p:txBody>
      </p:sp>
      <p:grpSp>
        <p:nvGrpSpPr>
          <p:cNvPr name="Group 27" id="27"/>
          <p:cNvGrpSpPr/>
          <p:nvPr/>
        </p:nvGrpSpPr>
        <p:grpSpPr>
          <a:xfrm rot="0">
            <a:off x="9469339" y="8320534"/>
            <a:ext cx="7913042" cy="965001"/>
            <a:chOff x="0" y="0"/>
            <a:chExt cx="10550723" cy="1286668"/>
          </a:xfrm>
        </p:grpSpPr>
        <p:sp>
          <p:nvSpPr>
            <p:cNvPr name="Freeform 28" id="28"/>
            <p:cNvSpPr/>
            <p:nvPr/>
          </p:nvSpPr>
          <p:spPr>
            <a:xfrm flipH="false" flipV="false" rot="0">
              <a:off x="6350" y="6350"/>
              <a:ext cx="10537952" cy="1273937"/>
            </a:xfrm>
            <a:custGeom>
              <a:avLst/>
              <a:gdLst/>
              <a:ahLst/>
              <a:cxnLst/>
              <a:rect r="r" b="b" t="t" l="l"/>
              <a:pathLst>
                <a:path h="1273937" w="10537952">
                  <a:moveTo>
                    <a:pt x="0" y="147193"/>
                  </a:moveTo>
                  <a:cubicBezTo>
                    <a:pt x="0" y="65913"/>
                    <a:pt x="66421" y="0"/>
                    <a:pt x="148463" y="0"/>
                  </a:cubicBezTo>
                  <a:lnTo>
                    <a:pt x="10389489" y="0"/>
                  </a:lnTo>
                  <a:cubicBezTo>
                    <a:pt x="10471531" y="0"/>
                    <a:pt x="10537952" y="65913"/>
                    <a:pt x="10537952" y="147193"/>
                  </a:cubicBezTo>
                  <a:lnTo>
                    <a:pt x="10537952" y="1126744"/>
                  </a:lnTo>
                  <a:cubicBezTo>
                    <a:pt x="10537952" y="1208024"/>
                    <a:pt x="10471531" y="1273937"/>
                    <a:pt x="10389489" y="1273937"/>
                  </a:cubicBezTo>
                  <a:lnTo>
                    <a:pt x="148463" y="1273937"/>
                  </a:lnTo>
                  <a:cubicBezTo>
                    <a:pt x="66421" y="1273937"/>
                    <a:pt x="0" y="1208024"/>
                    <a:pt x="0" y="1126744"/>
                  </a:cubicBezTo>
                  <a:close/>
                </a:path>
              </a:pathLst>
            </a:custGeom>
            <a:solidFill>
              <a:srgbClr val="D2D9F9"/>
            </a:solidFill>
          </p:spPr>
        </p:sp>
        <p:sp>
          <p:nvSpPr>
            <p:cNvPr name="Freeform 29" id="29"/>
            <p:cNvSpPr/>
            <p:nvPr/>
          </p:nvSpPr>
          <p:spPr>
            <a:xfrm flipH="false" flipV="false" rot="0">
              <a:off x="0" y="0"/>
              <a:ext cx="10550652" cy="1286637"/>
            </a:xfrm>
            <a:custGeom>
              <a:avLst/>
              <a:gdLst/>
              <a:ahLst/>
              <a:cxnLst/>
              <a:rect r="r" b="b" t="t" l="l"/>
              <a:pathLst>
                <a:path h="1286637" w="10550652">
                  <a:moveTo>
                    <a:pt x="0" y="153543"/>
                  </a:moveTo>
                  <a:cubicBezTo>
                    <a:pt x="0" y="68707"/>
                    <a:pt x="69342" y="0"/>
                    <a:pt x="154813" y="0"/>
                  </a:cubicBezTo>
                  <a:lnTo>
                    <a:pt x="10395839" y="0"/>
                  </a:lnTo>
                  <a:lnTo>
                    <a:pt x="10395839" y="6350"/>
                  </a:lnTo>
                  <a:lnTo>
                    <a:pt x="10395839" y="0"/>
                  </a:lnTo>
                  <a:cubicBezTo>
                    <a:pt x="10481310" y="0"/>
                    <a:pt x="10550652" y="68707"/>
                    <a:pt x="10550652" y="153543"/>
                  </a:cubicBezTo>
                  <a:lnTo>
                    <a:pt x="10544302" y="153543"/>
                  </a:lnTo>
                  <a:lnTo>
                    <a:pt x="10550652" y="153543"/>
                  </a:lnTo>
                  <a:lnTo>
                    <a:pt x="10550652" y="1133094"/>
                  </a:lnTo>
                  <a:lnTo>
                    <a:pt x="10544302" y="1133094"/>
                  </a:lnTo>
                  <a:lnTo>
                    <a:pt x="10550652" y="1133094"/>
                  </a:lnTo>
                  <a:cubicBezTo>
                    <a:pt x="10550652" y="1217930"/>
                    <a:pt x="10481310" y="1286637"/>
                    <a:pt x="10395839" y="1286637"/>
                  </a:cubicBezTo>
                  <a:lnTo>
                    <a:pt x="10395839" y="1280287"/>
                  </a:lnTo>
                  <a:lnTo>
                    <a:pt x="10395839" y="1286637"/>
                  </a:lnTo>
                  <a:lnTo>
                    <a:pt x="154813" y="1286637"/>
                  </a:lnTo>
                  <a:lnTo>
                    <a:pt x="154813" y="1280287"/>
                  </a:lnTo>
                  <a:lnTo>
                    <a:pt x="154813" y="1286637"/>
                  </a:lnTo>
                  <a:cubicBezTo>
                    <a:pt x="69342" y="1286637"/>
                    <a:pt x="0" y="1217930"/>
                    <a:pt x="0" y="1133094"/>
                  </a:cubicBezTo>
                  <a:lnTo>
                    <a:pt x="0" y="153543"/>
                  </a:lnTo>
                  <a:lnTo>
                    <a:pt x="6350" y="153543"/>
                  </a:lnTo>
                  <a:lnTo>
                    <a:pt x="0" y="153543"/>
                  </a:lnTo>
                  <a:moveTo>
                    <a:pt x="12700" y="153543"/>
                  </a:moveTo>
                  <a:lnTo>
                    <a:pt x="12700" y="1133094"/>
                  </a:lnTo>
                  <a:lnTo>
                    <a:pt x="6350" y="1133094"/>
                  </a:lnTo>
                  <a:lnTo>
                    <a:pt x="12700" y="1133094"/>
                  </a:lnTo>
                  <a:cubicBezTo>
                    <a:pt x="12700" y="1210818"/>
                    <a:pt x="76327" y="1273937"/>
                    <a:pt x="154813" y="1273937"/>
                  </a:cubicBezTo>
                  <a:lnTo>
                    <a:pt x="10395839" y="1273937"/>
                  </a:lnTo>
                  <a:cubicBezTo>
                    <a:pt x="10474452" y="1273937"/>
                    <a:pt x="10537952" y="1210818"/>
                    <a:pt x="10537952" y="1133094"/>
                  </a:cubicBezTo>
                  <a:lnTo>
                    <a:pt x="10537952" y="153543"/>
                  </a:lnTo>
                  <a:cubicBezTo>
                    <a:pt x="10538079" y="75819"/>
                    <a:pt x="10474452" y="12700"/>
                    <a:pt x="10395839" y="12700"/>
                  </a:cubicBezTo>
                  <a:lnTo>
                    <a:pt x="154813" y="12700"/>
                  </a:lnTo>
                  <a:lnTo>
                    <a:pt x="154813" y="6350"/>
                  </a:lnTo>
                  <a:lnTo>
                    <a:pt x="154813" y="12700"/>
                  </a:lnTo>
                  <a:cubicBezTo>
                    <a:pt x="76327" y="12700"/>
                    <a:pt x="12700" y="75819"/>
                    <a:pt x="12700" y="153543"/>
                  </a:cubicBezTo>
                  <a:close/>
                </a:path>
              </a:pathLst>
            </a:custGeom>
            <a:solidFill>
              <a:srgbClr val="B8BFDF"/>
            </a:solidFill>
          </p:spPr>
        </p:sp>
      </p:grpSp>
      <p:sp>
        <p:nvSpPr>
          <p:cNvPr name="TextBox 30" id="30"/>
          <p:cNvSpPr txBox="true"/>
          <p:nvPr/>
        </p:nvSpPr>
        <p:spPr>
          <a:xfrm rot="0">
            <a:off x="9746456" y="8597652"/>
            <a:ext cx="3285530" cy="385762"/>
          </a:xfrm>
          <a:prstGeom prst="rect">
            <a:avLst/>
          </a:prstGeom>
        </p:spPr>
        <p:txBody>
          <a:bodyPr anchor="t" rtlCol="false" tIns="0" lIns="0" bIns="0" rIns="0">
            <a:spAutoFit/>
          </a:bodyPr>
          <a:lstStyle/>
          <a:p>
            <a:pPr algn="l">
              <a:lnSpc>
                <a:spcPts val="3187"/>
              </a:lnSpc>
            </a:pPr>
            <a:r>
              <a:rPr lang="en-US" sz="2562">
                <a:solidFill>
                  <a:srgbClr val="404155"/>
                </a:solidFill>
                <a:latin typeface="Open Sauce"/>
                <a:ea typeface="Open Sauce"/>
                <a:cs typeface="Open Sauce"/>
                <a:sym typeface="Open Sauce"/>
              </a:rPr>
              <a:t>Transportation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Freeform 5" id="5" descr="preencoded.png"/>
          <p:cNvSpPr/>
          <p:nvPr/>
        </p:nvSpPr>
        <p:spPr>
          <a:xfrm flipH="false" flipV="false" rot="0">
            <a:off x="992238" y="2479328"/>
            <a:ext cx="7939088" cy="4906715"/>
          </a:xfrm>
          <a:custGeom>
            <a:avLst/>
            <a:gdLst/>
            <a:ahLst/>
            <a:cxnLst/>
            <a:rect r="r" b="b" t="t" l="l"/>
            <a:pathLst>
              <a:path h="4906715" w="7939088">
                <a:moveTo>
                  <a:pt x="0" y="0"/>
                </a:moveTo>
                <a:lnTo>
                  <a:pt x="7939087" y="0"/>
                </a:lnTo>
                <a:lnTo>
                  <a:pt x="7939087" y="4906714"/>
                </a:lnTo>
                <a:lnTo>
                  <a:pt x="0" y="4906714"/>
                </a:lnTo>
                <a:lnTo>
                  <a:pt x="0" y="0"/>
                </a:lnTo>
                <a:close/>
              </a:path>
            </a:pathLst>
          </a:custGeom>
          <a:blipFill>
            <a:blip r:embed="rId4"/>
            <a:stretch>
              <a:fillRect l="-43" t="0" r="-43" b="0"/>
            </a:stretch>
          </a:blipFill>
        </p:spPr>
      </p:sp>
      <p:sp>
        <p:nvSpPr>
          <p:cNvPr name="TextBox 6" id="6"/>
          <p:cNvSpPr txBox="true"/>
          <p:nvPr/>
        </p:nvSpPr>
        <p:spPr>
          <a:xfrm rot="0">
            <a:off x="992238" y="7721353"/>
            <a:ext cx="5989307"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Artificial Intelligence (AI)</a:t>
            </a:r>
          </a:p>
        </p:txBody>
      </p:sp>
      <p:sp>
        <p:nvSpPr>
          <p:cNvPr name="TextBox 7" id="7"/>
          <p:cNvSpPr txBox="true"/>
          <p:nvPr/>
        </p:nvSpPr>
        <p:spPr>
          <a:xfrm rot="0">
            <a:off x="992237" y="8267700"/>
            <a:ext cx="7939088" cy="86201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Machines carrying out tasks in a way we consider "intelligent".</a:t>
            </a:r>
          </a:p>
        </p:txBody>
      </p:sp>
      <p:sp>
        <p:nvSpPr>
          <p:cNvPr name="Freeform 8" id="8" descr="preencoded.png"/>
          <p:cNvSpPr/>
          <p:nvPr/>
        </p:nvSpPr>
        <p:spPr>
          <a:xfrm flipH="false" flipV="false" rot="0">
            <a:off x="9356526" y="2479328"/>
            <a:ext cx="7939236" cy="4906715"/>
          </a:xfrm>
          <a:custGeom>
            <a:avLst/>
            <a:gdLst/>
            <a:ahLst/>
            <a:cxnLst/>
            <a:rect r="r" b="b" t="t" l="l"/>
            <a:pathLst>
              <a:path h="4906715" w="7939236">
                <a:moveTo>
                  <a:pt x="0" y="0"/>
                </a:moveTo>
                <a:lnTo>
                  <a:pt x="7939236" y="0"/>
                </a:lnTo>
                <a:lnTo>
                  <a:pt x="7939236" y="4906714"/>
                </a:lnTo>
                <a:lnTo>
                  <a:pt x="0" y="4906714"/>
                </a:lnTo>
                <a:lnTo>
                  <a:pt x="0" y="0"/>
                </a:lnTo>
                <a:close/>
              </a:path>
            </a:pathLst>
          </a:custGeom>
          <a:blipFill>
            <a:blip r:embed="rId5"/>
            <a:stretch>
              <a:fillRect l="-42" t="0" r="-42" b="0"/>
            </a:stretch>
          </a:blipFill>
        </p:spPr>
      </p:sp>
      <p:sp>
        <p:nvSpPr>
          <p:cNvPr name="TextBox 9" id="9"/>
          <p:cNvSpPr txBox="true"/>
          <p:nvPr/>
        </p:nvSpPr>
        <p:spPr>
          <a:xfrm rot="0">
            <a:off x="9356526" y="7721353"/>
            <a:ext cx="5027245"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Machine Learning (ML)</a:t>
            </a:r>
          </a:p>
        </p:txBody>
      </p:sp>
      <p:sp>
        <p:nvSpPr>
          <p:cNvPr name="TextBox 10" id="10"/>
          <p:cNvSpPr txBox="true"/>
          <p:nvPr/>
        </p:nvSpPr>
        <p:spPr>
          <a:xfrm rot="0">
            <a:off x="9356526" y="8267700"/>
            <a:ext cx="7939236" cy="86201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Systems learning and improving from experience without explicit programming.</a:t>
            </a:r>
          </a:p>
        </p:txBody>
      </p:sp>
      <p:sp>
        <p:nvSpPr>
          <p:cNvPr name="Freeform 11" id="11"/>
          <p:cNvSpPr/>
          <p:nvPr/>
        </p:nvSpPr>
        <p:spPr>
          <a:xfrm flipH="false" flipV="false" rot="0">
            <a:off x="0" y="24124"/>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6"/>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TextBox 5" id="5"/>
          <p:cNvSpPr txBox="true"/>
          <p:nvPr/>
        </p:nvSpPr>
        <p:spPr>
          <a:xfrm rot="0">
            <a:off x="992237" y="1277094"/>
            <a:ext cx="16784503" cy="693738"/>
          </a:xfrm>
          <a:prstGeom prst="rect">
            <a:avLst/>
          </a:prstGeom>
        </p:spPr>
        <p:txBody>
          <a:bodyPr anchor="t" rtlCol="false" tIns="0" lIns="0" bIns="0" rIns="0">
            <a:spAutoFit/>
          </a:bodyPr>
          <a:lstStyle/>
          <a:p>
            <a:pPr algn="l">
              <a:lnSpc>
                <a:spcPts val="5562"/>
              </a:lnSpc>
            </a:pPr>
            <a:r>
              <a:rPr lang="en-US" sz="4437">
                <a:solidFill>
                  <a:srgbClr val="1B1B27"/>
                </a:solidFill>
                <a:latin typeface="Libre Baskerville"/>
                <a:ea typeface="Libre Baskerville"/>
                <a:cs typeface="Libre Baskerville"/>
                <a:sym typeface="Libre Baskerville"/>
              </a:rPr>
              <a:t>How AI and ML are used in everyday life…</a:t>
            </a:r>
          </a:p>
        </p:txBody>
      </p:sp>
      <p:sp>
        <p:nvSpPr>
          <p:cNvPr name="Freeform 6" id="6" descr="preencoded.png"/>
          <p:cNvSpPr/>
          <p:nvPr/>
        </p:nvSpPr>
        <p:spPr>
          <a:xfrm flipH="false" flipV="false" rot="0">
            <a:off x="992238" y="2571899"/>
            <a:ext cx="5150941" cy="3183434"/>
          </a:xfrm>
          <a:custGeom>
            <a:avLst/>
            <a:gdLst/>
            <a:ahLst/>
            <a:cxnLst/>
            <a:rect r="r" b="b" t="t" l="l"/>
            <a:pathLst>
              <a:path h="3183434" w="5150941">
                <a:moveTo>
                  <a:pt x="0" y="0"/>
                </a:moveTo>
                <a:lnTo>
                  <a:pt x="5150941" y="0"/>
                </a:lnTo>
                <a:lnTo>
                  <a:pt x="5150941" y="3183433"/>
                </a:lnTo>
                <a:lnTo>
                  <a:pt x="0" y="3183433"/>
                </a:lnTo>
                <a:lnTo>
                  <a:pt x="0" y="0"/>
                </a:lnTo>
                <a:close/>
              </a:path>
            </a:pathLst>
          </a:custGeom>
          <a:blipFill>
            <a:blip r:embed="rId4"/>
            <a:stretch>
              <a:fillRect l="-52" t="0" r="-52" b="0"/>
            </a:stretch>
          </a:blipFill>
        </p:spPr>
      </p:sp>
      <p:sp>
        <p:nvSpPr>
          <p:cNvPr name="TextBox 7" id="7"/>
          <p:cNvSpPr txBox="true"/>
          <p:nvPr/>
        </p:nvSpPr>
        <p:spPr>
          <a:xfrm rot="0">
            <a:off x="992238" y="6090642"/>
            <a:ext cx="5576142"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Product Recommendations</a:t>
            </a:r>
          </a:p>
        </p:txBody>
      </p:sp>
      <p:sp>
        <p:nvSpPr>
          <p:cNvPr name="TextBox 8" id="8"/>
          <p:cNvSpPr txBox="true"/>
          <p:nvPr/>
        </p:nvSpPr>
        <p:spPr>
          <a:xfrm rot="0">
            <a:off x="992238" y="6636990"/>
            <a:ext cx="5150941" cy="175736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Online retailers use ML algorithms to study your shopping habits and recommend products you're likely to enjoy.</a:t>
            </a:r>
          </a:p>
        </p:txBody>
      </p:sp>
      <p:sp>
        <p:nvSpPr>
          <p:cNvPr name="Freeform 9" id="9" descr="preencoded.png"/>
          <p:cNvSpPr/>
          <p:nvPr/>
        </p:nvSpPr>
        <p:spPr>
          <a:xfrm flipH="false" flipV="false" rot="0">
            <a:off x="6568380" y="2571899"/>
            <a:ext cx="5151090" cy="3183583"/>
          </a:xfrm>
          <a:custGeom>
            <a:avLst/>
            <a:gdLst/>
            <a:ahLst/>
            <a:cxnLst/>
            <a:rect r="r" b="b" t="t" l="l"/>
            <a:pathLst>
              <a:path h="3183583" w="5151090">
                <a:moveTo>
                  <a:pt x="0" y="0"/>
                </a:moveTo>
                <a:lnTo>
                  <a:pt x="5151090" y="0"/>
                </a:lnTo>
                <a:lnTo>
                  <a:pt x="5151090" y="3183582"/>
                </a:lnTo>
                <a:lnTo>
                  <a:pt x="0" y="3183582"/>
                </a:lnTo>
                <a:lnTo>
                  <a:pt x="0" y="0"/>
                </a:lnTo>
                <a:close/>
              </a:path>
            </a:pathLst>
          </a:custGeom>
          <a:blipFill>
            <a:blip r:embed="rId5"/>
            <a:stretch>
              <a:fillRect l="-53" t="0" r="-53" b="0"/>
            </a:stretch>
          </a:blipFill>
        </p:spPr>
      </p:sp>
      <p:sp>
        <p:nvSpPr>
          <p:cNvPr name="TextBox 10" id="10"/>
          <p:cNvSpPr txBox="true"/>
          <p:nvPr/>
        </p:nvSpPr>
        <p:spPr>
          <a:xfrm rot="0">
            <a:off x="6568380" y="6090791"/>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Fraud Detection</a:t>
            </a:r>
          </a:p>
        </p:txBody>
      </p:sp>
      <p:sp>
        <p:nvSpPr>
          <p:cNvPr name="TextBox 11" id="11"/>
          <p:cNvSpPr txBox="true"/>
          <p:nvPr/>
        </p:nvSpPr>
        <p:spPr>
          <a:xfrm rot="0">
            <a:off x="6568380" y="6637139"/>
            <a:ext cx="5151090" cy="175736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Banks and financial institutions use AI to instantly spot fraudulent transactions, protecting your money from theft.</a:t>
            </a:r>
          </a:p>
        </p:txBody>
      </p:sp>
      <p:sp>
        <p:nvSpPr>
          <p:cNvPr name="Freeform 12" id="12" descr="preencoded.png"/>
          <p:cNvSpPr/>
          <p:nvPr/>
        </p:nvSpPr>
        <p:spPr>
          <a:xfrm flipH="false" flipV="false" rot="0">
            <a:off x="12144672" y="2571899"/>
            <a:ext cx="5150941" cy="3183434"/>
          </a:xfrm>
          <a:custGeom>
            <a:avLst/>
            <a:gdLst/>
            <a:ahLst/>
            <a:cxnLst/>
            <a:rect r="r" b="b" t="t" l="l"/>
            <a:pathLst>
              <a:path h="3183434" w="5150941">
                <a:moveTo>
                  <a:pt x="0" y="0"/>
                </a:moveTo>
                <a:lnTo>
                  <a:pt x="5150942" y="0"/>
                </a:lnTo>
                <a:lnTo>
                  <a:pt x="5150942" y="3183433"/>
                </a:lnTo>
                <a:lnTo>
                  <a:pt x="0" y="3183433"/>
                </a:lnTo>
                <a:lnTo>
                  <a:pt x="0" y="0"/>
                </a:lnTo>
                <a:close/>
              </a:path>
            </a:pathLst>
          </a:custGeom>
          <a:blipFill>
            <a:blip r:embed="rId6"/>
            <a:stretch>
              <a:fillRect l="-52" t="0" r="-52" b="0"/>
            </a:stretch>
          </a:blipFill>
        </p:spPr>
      </p:sp>
      <p:sp>
        <p:nvSpPr>
          <p:cNvPr name="TextBox 13" id="13"/>
          <p:cNvSpPr txBox="true"/>
          <p:nvPr/>
        </p:nvSpPr>
        <p:spPr>
          <a:xfrm rot="0">
            <a:off x="12144672" y="6090642"/>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Personal Assistants</a:t>
            </a:r>
          </a:p>
        </p:txBody>
      </p:sp>
      <p:sp>
        <p:nvSpPr>
          <p:cNvPr name="TextBox 14" id="14"/>
          <p:cNvSpPr txBox="true"/>
          <p:nvPr/>
        </p:nvSpPr>
        <p:spPr>
          <a:xfrm rot="0">
            <a:off x="12144672" y="6636990"/>
            <a:ext cx="5150941" cy="220503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AI-powered virtual assistants like Siri, Alexa, and Google Assistant can understand your requests and complete tasks, making your life easier.</a:t>
            </a:r>
          </a:p>
        </p:txBody>
      </p:sp>
      <p:sp>
        <p:nvSpPr>
          <p:cNvPr name="Freeform 15" id="15"/>
          <p:cNvSpPr/>
          <p:nvPr/>
        </p:nvSpPr>
        <p:spPr>
          <a:xfrm flipH="false" flipV="false" rot="0">
            <a:off x="0" y="24124"/>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7"/>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TextBox 5" id="5"/>
          <p:cNvSpPr txBox="true"/>
          <p:nvPr/>
        </p:nvSpPr>
        <p:spPr>
          <a:xfrm rot="0">
            <a:off x="992237" y="1345257"/>
            <a:ext cx="15069518" cy="871537"/>
          </a:xfrm>
          <a:prstGeom prst="rect">
            <a:avLst/>
          </a:prstGeom>
        </p:spPr>
        <p:txBody>
          <a:bodyPr anchor="t" rtlCol="false" tIns="0" lIns="0" bIns="0" rIns="0">
            <a:spAutoFit/>
          </a:bodyPr>
          <a:lstStyle/>
          <a:p>
            <a:pPr algn="l">
              <a:lnSpc>
                <a:spcPts val="6937"/>
              </a:lnSpc>
            </a:pPr>
            <a:r>
              <a:rPr lang="en-US" sz="5562">
                <a:solidFill>
                  <a:srgbClr val="1B1B27"/>
                </a:solidFill>
                <a:latin typeface="Libre Baskerville"/>
                <a:ea typeface="Libre Baskerville"/>
                <a:cs typeface="Libre Baskerville"/>
                <a:sym typeface="Libre Baskerville"/>
              </a:rPr>
              <a:t>More AI and ML Examples..!</a:t>
            </a:r>
          </a:p>
        </p:txBody>
      </p:sp>
      <p:sp>
        <p:nvSpPr>
          <p:cNvPr name="Freeform 6" id="6" descr="preencoded.png"/>
          <p:cNvSpPr/>
          <p:nvPr/>
        </p:nvSpPr>
        <p:spPr>
          <a:xfrm flipH="false" flipV="false" rot="0">
            <a:off x="992238" y="2864495"/>
            <a:ext cx="3756869" cy="2321868"/>
          </a:xfrm>
          <a:custGeom>
            <a:avLst/>
            <a:gdLst/>
            <a:ahLst/>
            <a:cxnLst/>
            <a:rect r="r" b="b" t="t" l="l"/>
            <a:pathLst>
              <a:path h="2321868" w="3756869">
                <a:moveTo>
                  <a:pt x="0" y="0"/>
                </a:moveTo>
                <a:lnTo>
                  <a:pt x="3756868" y="0"/>
                </a:lnTo>
                <a:lnTo>
                  <a:pt x="3756868" y="2321867"/>
                </a:lnTo>
                <a:lnTo>
                  <a:pt x="0" y="2321867"/>
                </a:lnTo>
                <a:lnTo>
                  <a:pt x="0" y="0"/>
                </a:lnTo>
                <a:close/>
              </a:path>
            </a:pathLst>
          </a:custGeom>
          <a:blipFill>
            <a:blip r:embed="rId4"/>
            <a:stretch>
              <a:fillRect l="0" t="-101" r="0" b="-101"/>
            </a:stretch>
          </a:blipFill>
        </p:spPr>
      </p:sp>
      <p:sp>
        <p:nvSpPr>
          <p:cNvPr name="TextBox 7" id="7"/>
          <p:cNvSpPr txBox="true"/>
          <p:nvPr/>
        </p:nvSpPr>
        <p:spPr>
          <a:xfrm rot="0">
            <a:off x="992238" y="5521673"/>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Self-Driving Cars</a:t>
            </a:r>
          </a:p>
        </p:txBody>
      </p:sp>
      <p:sp>
        <p:nvSpPr>
          <p:cNvPr name="TextBox 8" id="8"/>
          <p:cNvSpPr txBox="true"/>
          <p:nvPr/>
        </p:nvSpPr>
        <p:spPr>
          <a:xfrm rot="0">
            <a:off x="992238" y="6068020"/>
            <a:ext cx="3756869" cy="265271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AI and ML power autonomous vehicles to perceive their environment, make decisions, and navigate without human intervention.</a:t>
            </a:r>
          </a:p>
        </p:txBody>
      </p:sp>
      <p:sp>
        <p:nvSpPr>
          <p:cNvPr name="Freeform 9" id="9" descr="preencoded.png"/>
          <p:cNvSpPr/>
          <p:nvPr/>
        </p:nvSpPr>
        <p:spPr>
          <a:xfrm flipH="false" flipV="false" rot="0">
            <a:off x="5174308" y="2864495"/>
            <a:ext cx="3757018" cy="2321868"/>
          </a:xfrm>
          <a:custGeom>
            <a:avLst/>
            <a:gdLst/>
            <a:ahLst/>
            <a:cxnLst/>
            <a:rect r="r" b="b" t="t" l="l"/>
            <a:pathLst>
              <a:path h="2321868" w="3757018">
                <a:moveTo>
                  <a:pt x="0" y="0"/>
                </a:moveTo>
                <a:lnTo>
                  <a:pt x="3757017" y="0"/>
                </a:lnTo>
                <a:lnTo>
                  <a:pt x="3757017" y="2321867"/>
                </a:lnTo>
                <a:lnTo>
                  <a:pt x="0" y="2321867"/>
                </a:lnTo>
                <a:lnTo>
                  <a:pt x="0" y="0"/>
                </a:lnTo>
                <a:close/>
              </a:path>
            </a:pathLst>
          </a:custGeom>
          <a:blipFill>
            <a:blip r:embed="rId5"/>
            <a:stretch>
              <a:fillRect l="0" t="-103" r="0" b="-103"/>
            </a:stretch>
          </a:blipFill>
        </p:spPr>
      </p:sp>
      <p:sp>
        <p:nvSpPr>
          <p:cNvPr name="TextBox 10" id="10"/>
          <p:cNvSpPr txBox="true"/>
          <p:nvPr/>
        </p:nvSpPr>
        <p:spPr>
          <a:xfrm rot="0">
            <a:off x="5174308" y="5521673"/>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Medical Diagnoses</a:t>
            </a:r>
          </a:p>
        </p:txBody>
      </p:sp>
      <p:sp>
        <p:nvSpPr>
          <p:cNvPr name="TextBox 11" id="11"/>
          <p:cNvSpPr txBox="true"/>
          <p:nvPr/>
        </p:nvSpPr>
        <p:spPr>
          <a:xfrm rot="0">
            <a:off x="5174308" y="6068020"/>
            <a:ext cx="3757018" cy="220503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ML algorithms can analyze medical images and data to assist doctors in making more accurate and timely diagnoses.</a:t>
            </a:r>
          </a:p>
        </p:txBody>
      </p:sp>
      <p:sp>
        <p:nvSpPr>
          <p:cNvPr name="Freeform 12" id="12" descr="preencoded.png"/>
          <p:cNvSpPr/>
          <p:nvPr/>
        </p:nvSpPr>
        <p:spPr>
          <a:xfrm flipH="false" flipV="false" rot="0">
            <a:off x="9356526" y="2864495"/>
            <a:ext cx="3757018" cy="2321868"/>
          </a:xfrm>
          <a:custGeom>
            <a:avLst/>
            <a:gdLst/>
            <a:ahLst/>
            <a:cxnLst/>
            <a:rect r="r" b="b" t="t" l="l"/>
            <a:pathLst>
              <a:path h="2321868" w="3757018">
                <a:moveTo>
                  <a:pt x="0" y="0"/>
                </a:moveTo>
                <a:lnTo>
                  <a:pt x="3757018" y="0"/>
                </a:lnTo>
                <a:lnTo>
                  <a:pt x="3757018" y="2321867"/>
                </a:lnTo>
                <a:lnTo>
                  <a:pt x="0" y="2321867"/>
                </a:lnTo>
                <a:lnTo>
                  <a:pt x="0" y="0"/>
                </a:lnTo>
                <a:close/>
              </a:path>
            </a:pathLst>
          </a:custGeom>
          <a:blipFill>
            <a:blip r:embed="rId6"/>
            <a:stretch>
              <a:fillRect l="0" t="-103" r="0" b="-103"/>
            </a:stretch>
          </a:blipFill>
        </p:spPr>
      </p:sp>
      <p:sp>
        <p:nvSpPr>
          <p:cNvPr name="TextBox 13" id="13"/>
          <p:cNvSpPr txBox="true"/>
          <p:nvPr/>
        </p:nvSpPr>
        <p:spPr>
          <a:xfrm rot="0">
            <a:off x="9356526" y="5521673"/>
            <a:ext cx="3550543"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Predictive Analytics</a:t>
            </a:r>
          </a:p>
        </p:txBody>
      </p:sp>
      <p:sp>
        <p:nvSpPr>
          <p:cNvPr name="TextBox 14" id="14"/>
          <p:cNvSpPr txBox="true"/>
          <p:nvPr/>
        </p:nvSpPr>
        <p:spPr>
          <a:xfrm rot="0">
            <a:off x="9356526" y="6068020"/>
            <a:ext cx="3757018" cy="175736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AI and ML identify patterns in data to make predictions about future events, trends, and behaviors.</a:t>
            </a:r>
          </a:p>
        </p:txBody>
      </p:sp>
      <p:sp>
        <p:nvSpPr>
          <p:cNvPr name="Freeform 15" id="15" descr="preencoded.png"/>
          <p:cNvSpPr/>
          <p:nvPr/>
        </p:nvSpPr>
        <p:spPr>
          <a:xfrm flipH="false" flipV="false" rot="0">
            <a:off x="13538746" y="2864495"/>
            <a:ext cx="3757017" cy="2321868"/>
          </a:xfrm>
          <a:custGeom>
            <a:avLst/>
            <a:gdLst/>
            <a:ahLst/>
            <a:cxnLst/>
            <a:rect r="r" b="b" t="t" l="l"/>
            <a:pathLst>
              <a:path h="2321868" w="3757017">
                <a:moveTo>
                  <a:pt x="0" y="0"/>
                </a:moveTo>
                <a:lnTo>
                  <a:pt x="3757018" y="0"/>
                </a:lnTo>
                <a:lnTo>
                  <a:pt x="3757018" y="2321867"/>
                </a:lnTo>
                <a:lnTo>
                  <a:pt x="0" y="2321867"/>
                </a:lnTo>
                <a:lnTo>
                  <a:pt x="0" y="0"/>
                </a:lnTo>
                <a:close/>
              </a:path>
            </a:pathLst>
          </a:custGeom>
          <a:blipFill>
            <a:blip r:embed="rId7"/>
            <a:stretch>
              <a:fillRect l="0" t="-103" r="0" b="-103"/>
            </a:stretch>
          </a:blipFill>
        </p:spPr>
      </p:sp>
      <p:sp>
        <p:nvSpPr>
          <p:cNvPr name="TextBox 16" id="16"/>
          <p:cNvSpPr txBox="true"/>
          <p:nvPr/>
        </p:nvSpPr>
        <p:spPr>
          <a:xfrm rot="0">
            <a:off x="13538746" y="5521673"/>
            <a:ext cx="3757017" cy="858838"/>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Personalized Experiences</a:t>
            </a:r>
          </a:p>
        </p:txBody>
      </p:sp>
      <p:sp>
        <p:nvSpPr>
          <p:cNvPr name="TextBox 17" id="17"/>
          <p:cNvSpPr txBox="true"/>
          <p:nvPr/>
        </p:nvSpPr>
        <p:spPr>
          <a:xfrm rot="0">
            <a:off x="13538746" y="6510933"/>
            <a:ext cx="3757017" cy="220503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AI-powered systems tailor content, recommendations, and interactions to each user's preferences and needs.</a:t>
            </a:r>
          </a:p>
        </p:txBody>
      </p:sp>
      <p:sp>
        <p:nvSpPr>
          <p:cNvPr name="Freeform 18" id="18"/>
          <p:cNvSpPr/>
          <p:nvPr/>
        </p:nvSpPr>
        <p:spPr>
          <a:xfrm flipH="false" flipV="false" rot="0">
            <a:off x="0" y="24124"/>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8"/>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TextBox 5" id="5"/>
          <p:cNvSpPr txBox="true"/>
          <p:nvPr/>
        </p:nvSpPr>
        <p:spPr>
          <a:xfrm rot="0">
            <a:off x="992237" y="1405681"/>
            <a:ext cx="14086294" cy="871537"/>
          </a:xfrm>
          <a:prstGeom prst="rect">
            <a:avLst/>
          </a:prstGeom>
        </p:spPr>
        <p:txBody>
          <a:bodyPr anchor="t" rtlCol="false" tIns="0" lIns="0" bIns="0" rIns="0">
            <a:spAutoFit/>
          </a:bodyPr>
          <a:lstStyle/>
          <a:p>
            <a:pPr algn="l">
              <a:lnSpc>
                <a:spcPts val="6937"/>
              </a:lnSpc>
            </a:pPr>
            <a:r>
              <a:rPr lang="en-US" sz="5562">
                <a:solidFill>
                  <a:srgbClr val="1B1B27"/>
                </a:solidFill>
                <a:latin typeface="Libre Baskerville"/>
                <a:ea typeface="Libre Baskerville"/>
                <a:cs typeface="Libre Baskerville"/>
                <a:sym typeface="Libre Baskerville"/>
              </a:rPr>
              <a:t>Types of Learning in ML</a:t>
            </a:r>
          </a:p>
        </p:txBody>
      </p:sp>
      <p:sp>
        <p:nvSpPr>
          <p:cNvPr name="Freeform 6" id="6" descr="preencoded.png"/>
          <p:cNvSpPr/>
          <p:nvPr/>
        </p:nvSpPr>
        <p:spPr>
          <a:xfrm flipH="false" flipV="false" rot="0">
            <a:off x="992238" y="2887266"/>
            <a:ext cx="5150941" cy="3183434"/>
          </a:xfrm>
          <a:custGeom>
            <a:avLst/>
            <a:gdLst/>
            <a:ahLst/>
            <a:cxnLst/>
            <a:rect r="r" b="b" t="t" l="l"/>
            <a:pathLst>
              <a:path h="3183434" w="5150941">
                <a:moveTo>
                  <a:pt x="0" y="0"/>
                </a:moveTo>
                <a:lnTo>
                  <a:pt x="5150941" y="0"/>
                </a:lnTo>
                <a:lnTo>
                  <a:pt x="5150941" y="3183434"/>
                </a:lnTo>
                <a:lnTo>
                  <a:pt x="0" y="3183434"/>
                </a:lnTo>
                <a:lnTo>
                  <a:pt x="0" y="0"/>
                </a:lnTo>
                <a:close/>
              </a:path>
            </a:pathLst>
          </a:custGeom>
          <a:blipFill>
            <a:blip r:embed="rId4"/>
            <a:stretch>
              <a:fillRect l="-52" t="0" r="-52" b="0"/>
            </a:stretch>
          </a:blipFill>
        </p:spPr>
      </p:sp>
      <p:sp>
        <p:nvSpPr>
          <p:cNvPr name="TextBox 7" id="7"/>
          <p:cNvSpPr txBox="true"/>
          <p:nvPr/>
        </p:nvSpPr>
        <p:spPr>
          <a:xfrm rot="0">
            <a:off x="992238" y="6406009"/>
            <a:ext cx="4654728"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Supervised Learning</a:t>
            </a:r>
          </a:p>
        </p:txBody>
      </p:sp>
      <p:sp>
        <p:nvSpPr>
          <p:cNvPr name="TextBox 8" id="8"/>
          <p:cNvSpPr txBox="true"/>
          <p:nvPr/>
        </p:nvSpPr>
        <p:spPr>
          <a:xfrm rot="0">
            <a:off x="992238" y="6952357"/>
            <a:ext cx="5150941" cy="130968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The algorithm learns to map inputs to outputs by being trained on a labeled dataset.</a:t>
            </a:r>
          </a:p>
        </p:txBody>
      </p:sp>
      <p:sp>
        <p:nvSpPr>
          <p:cNvPr name="Freeform 9" id="9" descr="preencoded.png"/>
          <p:cNvSpPr/>
          <p:nvPr/>
        </p:nvSpPr>
        <p:spPr>
          <a:xfrm flipH="false" flipV="false" rot="0">
            <a:off x="6568380" y="2887266"/>
            <a:ext cx="5151090" cy="3183582"/>
          </a:xfrm>
          <a:custGeom>
            <a:avLst/>
            <a:gdLst/>
            <a:ahLst/>
            <a:cxnLst/>
            <a:rect r="r" b="b" t="t" l="l"/>
            <a:pathLst>
              <a:path h="3183582" w="5151090">
                <a:moveTo>
                  <a:pt x="0" y="0"/>
                </a:moveTo>
                <a:lnTo>
                  <a:pt x="5151090" y="0"/>
                </a:lnTo>
                <a:lnTo>
                  <a:pt x="5151090" y="3183583"/>
                </a:lnTo>
                <a:lnTo>
                  <a:pt x="0" y="3183583"/>
                </a:lnTo>
                <a:lnTo>
                  <a:pt x="0" y="0"/>
                </a:lnTo>
                <a:close/>
              </a:path>
            </a:pathLst>
          </a:custGeom>
          <a:blipFill>
            <a:blip r:embed="rId5"/>
            <a:stretch>
              <a:fillRect l="-53" t="0" r="-53" b="0"/>
            </a:stretch>
          </a:blipFill>
        </p:spPr>
      </p:sp>
      <p:sp>
        <p:nvSpPr>
          <p:cNvPr name="TextBox 10" id="10"/>
          <p:cNvSpPr txBox="true"/>
          <p:nvPr/>
        </p:nvSpPr>
        <p:spPr>
          <a:xfrm rot="0">
            <a:off x="6568380" y="6406157"/>
            <a:ext cx="5151090"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Unsupervised Learning</a:t>
            </a:r>
          </a:p>
        </p:txBody>
      </p:sp>
      <p:sp>
        <p:nvSpPr>
          <p:cNvPr name="TextBox 11" id="11"/>
          <p:cNvSpPr txBox="true"/>
          <p:nvPr/>
        </p:nvSpPr>
        <p:spPr>
          <a:xfrm rot="0">
            <a:off x="6568380" y="6952506"/>
            <a:ext cx="5151090" cy="130968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The algorithm discovers patterns and relationships in unlabeled data without any specific goal or target.</a:t>
            </a:r>
          </a:p>
        </p:txBody>
      </p:sp>
      <p:sp>
        <p:nvSpPr>
          <p:cNvPr name="Freeform 12" id="12" descr="preencoded.png"/>
          <p:cNvSpPr/>
          <p:nvPr/>
        </p:nvSpPr>
        <p:spPr>
          <a:xfrm flipH="false" flipV="false" rot="0">
            <a:off x="12144672" y="2887266"/>
            <a:ext cx="5150941" cy="3183434"/>
          </a:xfrm>
          <a:custGeom>
            <a:avLst/>
            <a:gdLst/>
            <a:ahLst/>
            <a:cxnLst/>
            <a:rect r="r" b="b" t="t" l="l"/>
            <a:pathLst>
              <a:path h="3183434" w="5150941">
                <a:moveTo>
                  <a:pt x="0" y="0"/>
                </a:moveTo>
                <a:lnTo>
                  <a:pt x="5150942" y="0"/>
                </a:lnTo>
                <a:lnTo>
                  <a:pt x="5150942" y="3183434"/>
                </a:lnTo>
                <a:lnTo>
                  <a:pt x="0" y="3183434"/>
                </a:lnTo>
                <a:lnTo>
                  <a:pt x="0" y="0"/>
                </a:lnTo>
                <a:close/>
              </a:path>
            </a:pathLst>
          </a:custGeom>
          <a:blipFill>
            <a:blip r:embed="rId6"/>
            <a:stretch>
              <a:fillRect l="-52" t="0" r="-52" b="0"/>
            </a:stretch>
          </a:blipFill>
        </p:spPr>
      </p:sp>
      <p:sp>
        <p:nvSpPr>
          <p:cNvPr name="TextBox 13" id="13"/>
          <p:cNvSpPr txBox="true"/>
          <p:nvPr/>
        </p:nvSpPr>
        <p:spPr>
          <a:xfrm rot="0">
            <a:off x="12144673" y="6406009"/>
            <a:ext cx="5150941"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Reinforcement Learning</a:t>
            </a:r>
          </a:p>
        </p:txBody>
      </p:sp>
      <p:sp>
        <p:nvSpPr>
          <p:cNvPr name="TextBox 14" id="14"/>
          <p:cNvSpPr txBox="true"/>
          <p:nvPr/>
        </p:nvSpPr>
        <p:spPr>
          <a:xfrm rot="0">
            <a:off x="12144672" y="6952357"/>
            <a:ext cx="5150941" cy="175736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The algorithm learns by taking actions in an environment and receiving rewards or penalties to maximize a specific outcome.</a:t>
            </a:r>
          </a:p>
        </p:txBody>
      </p:sp>
      <p:sp>
        <p:nvSpPr>
          <p:cNvPr name="Freeform 15" id="15"/>
          <p:cNvSpPr/>
          <p:nvPr/>
        </p:nvSpPr>
        <p:spPr>
          <a:xfrm flipH="false" flipV="false" rot="0">
            <a:off x="0" y="24124"/>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7"/>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24124"/>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Freeform 5" id="5"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TextBox 6" id="6"/>
          <p:cNvSpPr txBox="true"/>
          <p:nvPr/>
        </p:nvSpPr>
        <p:spPr>
          <a:xfrm rot="0">
            <a:off x="3338057" y="3143073"/>
            <a:ext cx="5670649" cy="693738"/>
          </a:xfrm>
          <a:prstGeom prst="rect">
            <a:avLst/>
          </a:prstGeom>
        </p:spPr>
        <p:txBody>
          <a:bodyPr anchor="t" rtlCol="false" tIns="0" lIns="0" bIns="0" rIns="0">
            <a:spAutoFit/>
          </a:bodyPr>
          <a:lstStyle/>
          <a:p>
            <a:pPr algn="l">
              <a:lnSpc>
                <a:spcPts val="5562"/>
              </a:lnSpc>
            </a:pPr>
            <a:r>
              <a:rPr lang="en-US" sz="4437">
                <a:solidFill>
                  <a:srgbClr val="1B1B27"/>
                </a:solidFill>
                <a:latin typeface="Libre Baskerville"/>
                <a:ea typeface="Libre Baskerville"/>
                <a:cs typeface="Libre Baskerville"/>
                <a:sym typeface="Libre Baskerville"/>
              </a:rPr>
              <a:t>Key Differences </a:t>
            </a:r>
          </a:p>
        </p:txBody>
      </p:sp>
      <p:sp>
        <p:nvSpPr>
          <p:cNvPr name="TextBox 7" id="7"/>
          <p:cNvSpPr txBox="true"/>
          <p:nvPr/>
        </p:nvSpPr>
        <p:spPr>
          <a:xfrm rot="0">
            <a:off x="119557" y="4314527"/>
            <a:ext cx="3560665" cy="379775"/>
          </a:xfrm>
          <a:prstGeom prst="rect">
            <a:avLst/>
          </a:prstGeom>
        </p:spPr>
        <p:txBody>
          <a:bodyPr anchor="t" rtlCol="false" tIns="0" lIns="0" bIns="0" rIns="0">
            <a:spAutoFit/>
          </a:bodyPr>
          <a:lstStyle/>
          <a:p>
            <a:pPr algn="ctr">
              <a:lnSpc>
                <a:spcPts val="3294"/>
              </a:lnSpc>
            </a:pPr>
            <a:r>
              <a:rPr lang="en-US" sz="2049" b="true">
                <a:solidFill>
                  <a:srgbClr val="404155"/>
                </a:solidFill>
                <a:latin typeface="Libre Baskerville Bold"/>
                <a:ea typeface="Libre Baskerville Bold"/>
                <a:cs typeface="Libre Baskerville Bold"/>
                <a:sym typeface="Libre Baskerville Bold"/>
              </a:rPr>
              <a:t>Supervised Learning</a:t>
            </a:r>
          </a:p>
        </p:txBody>
      </p:sp>
      <p:sp>
        <p:nvSpPr>
          <p:cNvPr name="TextBox 8" id="8"/>
          <p:cNvSpPr txBox="true"/>
          <p:nvPr/>
        </p:nvSpPr>
        <p:spPr>
          <a:xfrm rot="0">
            <a:off x="650072" y="4811017"/>
            <a:ext cx="2687985" cy="1456917"/>
          </a:xfrm>
          <a:prstGeom prst="rect">
            <a:avLst/>
          </a:prstGeom>
        </p:spPr>
        <p:txBody>
          <a:bodyPr anchor="t" rtlCol="false" tIns="0" lIns="0" bIns="0" rIns="0">
            <a:spAutoFit/>
          </a:bodyPr>
          <a:lstStyle/>
          <a:p>
            <a:pPr algn="ctr">
              <a:lnSpc>
                <a:spcPts val="2973"/>
              </a:lnSpc>
            </a:pPr>
            <a:r>
              <a:rPr lang="en-US" sz="1850">
                <a:solidFill>
                  <a:srgbClr val="404155"/>
                </a:solidFill>
                <a:latin typeface="Open Sauce"/>
                <a:ea typeface="Open Sauce"/>
                <a:cs typeface="Open Sauce"/>
                <a:sym typeface="Open Sauce"/>
              </a:rPr>
              <a:t>Requires labeled training data. Focuses on predicting known outcomes.</a:t>
            </a:r>
          </a:p>
        </p:txBody>
      </p:sp>
      <p:sp>
        <p:nvSpPr>
          <p:cNvPr name="TextBox 9" id="9"/>
          <p:cNvSpPr txBox="true"/>
          <p:nvPr/>
        </p:nvSpPr>
        <p:spPr>
          <a:xfrm rot="0">
            <a:off x="3753892" y="4337932"/>
            <a:ext cx="3861198" cy="379775"/>
          </a:xfrm>
          <a:prstGeom prst="rect">
            <a:avLst/>
          </a:prstGeom>
        </p:spPr>
        <p:txBody>
          <a:bodyPr anchor="t" rtlCol="false" tIns="0" lIns="0" bIns="0" rIns="0">
            <a:spAutoFit/>
          </a:bodyPr>
          <a:lstStyle/>
          <a:p>
            <a:pPr algn="ctr">
              <a:lnSpc>
                <a:spcPts val="3294"/>
              </a:lnSpc>
            </a:pPr>
            <a:r>
              <a:rPr lang="en-US" sz="2049" b="true">
                <a:solidFill>
                  <a:srgbClr val="404155"/>
                </a:solidFill>
                <a:latin typeface="Libre Baskerville Bold"/>
                <a:ea typeface="Libre Baskerville Bold"/>
                <a:cs typeface="Libre Baskerville Bold"/>
                <a:sym typeface="Libre Baskerville Bold"/>
              </a:rPr>
              <a:t>Unsupervised Learning</a:t>
            </a:r>
          </a:p>
        </p:txBody>
      </p:sp>
      <p:sp>
        <p:nvSpPr>
          <p:cNvPr name="TextBox 10" id="10"/>
          <p:cNvSpPr txBox="true"/>
          <p:nvPr/>
        </p:nvSpPr>
        <p:spPr>
          <a:xfrm rot="0">
            <a:off x="4090607" y="4811017"/>
            <a:ext cx="2889648" cy="1828392"/>
          </a:xfrm>
          <a:prstGeom prst="rect">
            <a:avLst/>
          </a:prstGeom>
        </p:spPr>
        <p:txBody>
          <a:bodyPr anchor="t" rtlCol="false" tIns="0" lIns="0" bIns="0" rIns="0">
            <a:spAutoFit/>
          </a:bodyPr>
          <a:lstStyle/>
          <a:p>
            <a:pPr algn="ctr">
              <a:lnSpc>
                <a:spcPts val="2973"/>
              </a:lnSpc>
            </a:pPr>
            <a:r>
              <a:rPr lang="en-US" sz="1850">
                <a:solidFill>
                  <a:srgbClr val="404155"/>
                </a:solidFill>
                <a:latin typeface="Open Sauce"/>
                <a:ea typeface="Open Sauce"/>
                <a:cs typeface="Open Sauce"/>
                <a:sym typeface="Open Sauce"/>
              </a:rPr>
              <a:t>Discovers hidden patterns in unlabeled data. Identifies intrinsic structures and relationships.</a:t>
            </a:r>
          </a:p>
        </p:txBody>
      </p:sp>
      <p:sp>
        <p:nvSpPr>
          <p:cNvPr name="TextBox 11" id="11"/>
          <p:cNvSpPr txBox="true"/>
          <p:nvPr/>
        </p:nvSpPr>
        <p:spPr>
          <a:xfrm rot="0">
            <a:off x="7615090" y="4328407"/>
            <a:ext cx="3912261" cy="412705"/>
          </a:xfrm>
          <a:prstGeom prst="rect">
            <a:avLst/>
          </a:prstGeom>
        </p:spPr>
        <p:txBody>
          <a:bodyPr anchor="t" rtlCol="false" tIns="0" lIns="0" bIns="0" rIns="0">
            <a:spAutoFit/>
          </a:bodyPr>
          <a:lstStyle/>
          <a:p>
            <a:pPr algn="ctr">
              <a:lnSpc>
                <a:spcPts val="3455"/>
              </a:lnSpc>
            </a:pPr>
            <a:r>
              <a:rPr lang="en-US" sz="2149" b="true">
                <a:solidFill>
                  <a:srgbClr val="404155"/>
                </a:solidFill>
                <a:latin typeface="Libre Baskerville Bold"/>
                <a:ea typeface="Libre Baskerville Bold"/>
                <a:cs typeface="Libre Baskerville Bold"/>
                <a:sym typeface="Libre Baskerville Bold"/>
              </a:rPr>
              <a:t>Reinforcement Learning</a:t>
            </a:r>
          </a:p>
        </p:txBody>
      </p:sp>
      <p:sp>
        <p:nvSpPr>
          <p:cNvPr name="TextBox 12" id="12"/>
          <p:cNvSpPr txBox="true"/>
          <p:nvPr/>
        </p:nvSpPr>
        <p:spPr>
          <a:xfrm rot="0">
            <a:off x="8108454" y="4811017"/>
            <a:ext cx="2484239" cy="1828392"/>
          </a:xfrm>
          <a:prstGeom prst="rect">
            <a:avLst/>
          </a:prstGeom>
        </p:spPr>
        <p:txBody>
          <a:bodyPr anchor="t" rtlCol="false" tIns="0" lIns="0" bIns="0" rIns="0">
            <a:spAutoFit/>
          </a:bodyPr>
          <a:lstStyle/>
          <a:p>
            <a:pPr algn="ctr">
              <a:lnSpc>
                <a:spcPts val="2973"/>
              </a:lnSpc>
            </a:pPr>
            <a:r>
              <a:rPr lang="en-US" sz="1850">
                <a:solidFill>
                  <a:srgbClr val="404155"/>
                </a:solidFill>
                <a:latin typeface="Open Sauce"/>
                <a:ea typeface="Open Sauce"/>
                <a:cs typeface="Open Sauce"/>
                <a:sym typeface="Open Sauce"/>
              </a:rPr>
              <a:t>Learns by trial-and-error interactions with an environment. Maximizes a reward signal.</a:t>
            </a:r>
          </a:p>
        </p:txBody>
      </p:sp>
      <p:sp>
        <p:nvSpPr>
          <p:cNvPr name="Freeform 13" id="13"/>
          <p:cNvSpPr/>
          <p:nvPr/>
        </p:nvSpPr>
        <p:spPr>
          <a:xfrm flipH="false" flipV="false" rot="0">
            <a:off x="0" y="24124"/>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5"/>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TextBox 5" id="5"/>
          <p:cNvSpPr txBox="true"/>
          <p:nvPr/>
        </p:nvSpPr>
        <p:spPr>
          <a:xfrm rot="0">
            <a:off x="833568" y="1503925"/>
            <a:ext cx="15130279" cy="871537"/>
          </a:xfrm>
          <a:prstGeom prst="rect">
            <a:avLst/>
          </a:prstGeom>
        </p:spPr>
        <p:txBody>
          <a:bodyPr anchor="t" rtlCol="false" tIns="0" lIns="0" bIns="0" rIns="0">
            <a:spAutoFit/>
          </a:bodyPr>
          <a:lstStyle/>
          <a:p>
            <a:pPr algn="l">
              <a:lnSpc>
                <a:spcPts val="6937"/>
              </a:lnSpc>
            </a:pPr>
            <a:r>
              <a:rPr lang="en-US" sz="5562">
                <a:solidFill>
                  <a:srgbClr val="1B1B27"/>
                </a:solidFill>
                <a:latin typeface="Libre Baskerville"/>
                <a:ea typeface="Libre Baskerville"/>
                <a:cs typeface="Libre Baskerville"/>
                <a:sym typeface="Libre Baskerville"/>
              </a:rPr>
              <a:t>Key Concepts and Terminologies</a:t>
            </a:r>
          </a:p>
        </p:txBody>
      </p:sp>
      <p:sp>
        <p:nvSpPr>
          <p:cNvPr name="Freeform 6" id="6" descr="preencoded.png"/>
          <p:cNvSpPr/>
          <p:nvPr/>
        </p:nvSpPr>
        <p:spPr>
          <a:xfrm flipH="false" flipV="false" rot="0">
            <a:off x="992238" y="3091309"/>
            <a:ext cx="3756869" cy="2321867"/>
          </a:xfrm>
          <a:custGeom>
            <a:avLst/>
            <a:gdLst/>
            <a:ahLst/>
            <a:cxnLst/>
            <a:rect r="r" b="b" t="t" l="l"/>
            <a:pathLst>
              <a:path h="2321867" w="3756869">
                <a:moveTo>
                  <a:pt x="0" y="0"/>
                </a:moveTo>
                <a:lnTo>
                  <a:pt x="3756868" y="0"/>
                </a:lnTo>
                <a:lnTo>
                  <a:pt x="3756868" y="2321867"/>
                </a:lnTo>
                <a:lnTo>
                  <a:pt x="0" y="2321867"/>
                </a:lnTo>
                <a:lnTo>
                  <a:pt x="0" y="0"/>
                </a:lnTo>
                <a:close/>
              </a:path>
            </a:pathLst>
          </a:custGeom>
          <a:blipFill>
            <a:blip r:embed="rId4"/>
            <a:stretch>
              <a:fillRect l="0" t="-101" r="0" b="-101"/>
            </a:stretch>
          </a:blipFill>
        </p:spPr>
      </p:sp>
      <p:sp>
        <p:nvSpPr>
          <p:cNvPr name="TextBox 7" id="7"/>
          <p:cNvSpPr txBox="true"/>
          <p:nvPr/>
        </p:nvSpPr>
        <p:spPr>
          <a:xfrm rot="0">
            <a:off x="992238" y="5748486"/>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Algorithms</a:t>
            </a:r>
          </a:p>
        </p:txBody>
      </p:sp>
      <p:sp>
        <p:nvSpPr>
          <p:cNvPr name="TextBox 8" id="8"/>
          <p:cNvSpPr txBox="true"/>
          <p:nvPr/>
        </p:nvSpPr>
        <p:spPr>
          <a:xfrm rot="0">
            <a:off x="992238" y="6294835"/>
            <a:ext cx="3756869" cy="175736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Step-by-step procedures for calculations and decision-making processes.</a:t>
            </a:r>
          </a:p>
        </p:txBody>
      </p:sp>
      <p:sp>
        <p:nvSpPr>
          <p:cNvPr name="Freeform 9" id="9" descr="preencoded.png"/>
          <p:cNvSpPr/>
          <p:nvPr/>
        </p:nvSpPr>
        <p:spPr>
          <a:xfrm flipH="false" flipV="false" rot="0">
            <a:off x="5174308" y="3091309"/>
            <a:ext cx="3757018" cy="2321867"/>
          </a:xfrm>
          <a:custGeom>
            <a:avLst/>
            <a:gdLst/>
            <a:ahLst/>
            <a:cxnLst/>
            <a:rect r="r" b="b" t="t" l="l"/>
            <a:pathLst>
              <a:path h="2321867" w="3757018">
                <a:moveTo>
                  <a:pt x="0" y="0"/>
                </a:moveTo>
                <a:lnTo>
                  <a:pt x="3757017" y="0"/>
                </a:lnTo>
                <a:lnTo>
                  <a:pt x="3757017" y="2321867"/>
                </a:lnTo>
                <a:lnTo>
                  <a:pt x="0" y="2321867"/>
                </a:lnTo>
                <a:lnTo>
                  <a:pt x="0" y="0"/>
                </a:lnTo>
                <a:close/>
              </a:path>
            </a:pathLst>
          </a:custGeom>
          <a:blipFill>
            <a:blip r:embed="rId5"/>
            <a:stretch>
              <a:fillRect l="0" t="-103" r="0" b="-103"/>
            </a:stretch>
          </a:blipFill>
        </p:spPr>
      </p:sp>
      <p:sp>
        <p:nvSpPr>
          <p:cNvPr name="TextBox 10" id="10"/>
          <p:cNvSpPr txBox="true"/>
          <p:nvPr/>
        </p:nvSpPr>
        <p:spPr>
          <a:xfrm rot="0">
            <a:off x="5174308" y="5748486"/>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Model</a:t>
            </a:r>
          </a:p>
        </p:txBody>
      </p:sp>
      <p:sp>
        <p:nvSpPr>
          <p:cNvPr name="TextBox 11" id="11"/>
          <p:cNvSpPr txBox="true"/>
          <p:nvPr/>
        </p:nvSpPr>
        <p:spPr>
          <a:xfrm rot="0">
            <a:off x="5174308" y="6294835"/>
            <a:ext cx="3757018" cy="175736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Mathematical representation of real world processes used in predicting outcomes.</a:t>
            </a:r>
          </a:p>
        </p:txBody>
      </p:sp>
      <p:sp>
        <p:nvSpPr>
          <p:cNvPr name="Freeform 12" id="12" descr="preencoded.png"/>
          <p:cNvSpPr/>
          <p:nvPr/>
        </p:nvSpPr>
        <p:spPr>
          <a:xfrm flipH="false" flipV="false" rot="0">
            <a:off x="9356526" y="3091309"/>
            <a:ext cx="3757018" cy="2321867"/>
          </a:xfrm>
          <a:custGeom>
            <a:avLst/>
            <a:gdLst/>
            <a:ahLst/>
            <a:cxnLst/>
            <a:rect r="r" b="b" t="t" l="l"/>
            <a:pathLst>
              <a:path h="2321867" w="3757018">
                <a:moveTo>
                  <a:pt x="0" y="0"/>
                </a:moveTo>
                <a:lnTo>
                  <a:pt x="3757018" y="0"/>
                </a:lnTo>
                <a:lnTo>
                  <a:pt x="3757018" y="2321867"/>
                </a:lnTo>
                <a:lnTo>
                  <a:pt x="0" y="2321867"/>
                </a:lnTo>
                <a:lnTo>
                  <a:pt x="0" y="0"/>
                </a:lnTo>
                <a:close/>
              </a:path>
            </a:pathLst>
          </a:custGeom>
          <a:blipFill>
            <a:blip r:embed="rId6"/>
            <a:stretch>
              <a:fillRect l="0" t="-103" r="0" b="-103"/>
            </a:stretch>
          </a:blipFill>
        </p:spPr>
      </p:sp>
      <p:sp>
        <p:nvSpPr>
          <p:cNvPr name="TextBox 13" id="13"/>
          <p:cNvSpPr txBox="true"/>
          <p:nvPr/>
        </p:nvSpPr>
        <p:spPr>
          <a:xfrm rot="0">
            <a:off x="9356526" y="5748486"/>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Training Data</a:t>
            </a:r>
          </a:p>
        </p:txBody>
      </p:sp>
      <p:sp>
        <p:nvSpPr>
          <p:cNvPr name="TextBox 14" id="14"/>
          <p:cNvSpPr txBox="true"/>
          <p:nvPr/>
        </p:nvSpPr>
        <p:spPr>
          <a:xfrm rot="0">
            <a:off x="9356526" y="6294835"/>
            <a:ext cx="3757018" cy="1757363"/>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The dataset utilized to teach and adjust the model's parameters during the learning phase.</a:t>
            </a:r>
          </a:p>
        </p:txBody>
      </p:sp>
      <p:sp>
        <p:nvSpPr>
          <p:cNvPr name="Freeform 15" id="15" descr="preencoded.png"/>
          <p:cNvSpPr/>
          <p:nvPr/>
        </p:nvSpPr>
        <p:spPr>
          <a:xfrm flipH="false" flipV="false" rot="0">
            <a:off x="13538746" y="3091309"/>
            <a:ext cx="3757017" cy="2321867"/>
          </a:xfrm>
          <a:custGeom>
            <a:avLst/>
            <a:gdLst/>
            <a:ahLst/>
            <a:cxnLst/>
            <a:rect r="r" b="b" t="t" l="l"/>
            <a:pathLst>
              <a:path h="2321867" w="3757017">
                <a:moveTo>
                  <a:pt x="0" y="0"/>
                </a:moveTo>
                <a:lnTo>
                  <a:pt x="3757018" y="0"/>
                </a:lnTo>
                <a:lnTo>
                  <a:pt x="3757018" y="2321867"/>
                </a:lnTo>
                <a:lnTo>
                  <a:pt x="0" y="2321867"/>
                </a:lnTo>
                <a:lnTo>
                  <a:pt x="0" y="0"/>
                </a:lnTo>
                <a:close/>
              </a:path>
            </a:pathLst>
          </a:custGeom>
          <a:blipFill>
            <a:blip r:embed="rId7"/>
            <a:stretch>
              <a:fillRect l="0" t="-103" r="0" b="-103"/>
            </a:stretch>
          </a:blipFill>
        </p:spPr>
      </p:sp>
      <p:sp>
        <p:nvSpPr>
          <p:cNvPr name="TextBox 16" id="16"/>
          <p:cNvSpPr txBox="true"/>
          <p:nvPr/>
        </p:nvSpPr>
        <p:spPr>
          <a:xfrm rot="0">
            <a:off x="13538746" y="5748486"/>
            <a:ext cx="3544044" cy="430212"/>
          </a:xfrm>
          <a:prstGeom prst="rect">
            <a:avLst/>
          </a:prstGeom>
        </p:spPr>
        <p:txBody>
          <a:bodyPr anchor="t" rtlCol="false" tIns="0" lIns="0" bIns="0" rIns="0">
            <a:spAutoFit/>
          </a:bodyPr>
          <a:lstStyle/>
          <a:p>
            <a:pPr algn="l">
              <a:lnSpc>
                <a:spcPts val="3437"/>
              </a:lnSpc>
            </a:pPr>
            <a:r>
              <a:rPr lang="en-US" sz="2750">
                <a:solidFill>
                  <a:srgbClr val="404155"/>
                </a:solidFill>
                <a:latin typeface="Libre Baskerville"/>
                <a:ea typeface="Libre Baskerville"/>
                <a:cs typeface="Libre Baskerville"/>
                <a:sym typeface="Libre Baskerville"/>
              </a:rPr>
              <a:t>Testing Data</a:t>
            </a:r>
          </a:p>
        </p:txBody>
      </p:sp>
      <p:sp>
        <p:nvSpPr>
          <p:cNvPr name="TextBox 17" id="17"/>
          <p:cNvSpPr txBox="true"/>
          <p:nvPr/>
        </p:nvSpPr>
        <p:spPr>
          <a:xfrm rot="0">
            <a:off x="13538746" y="6294835"/>
            <a:ext cx="3757017" cy="2205037"/>
          </a:xfrm>
          <a:prstGeom prst="rect">
            <a:avLst/>
          </a:prstGeom>
        </p:spPr>
        <p:txBody>
          <a:bodyPr anchor="t" rtlCol="false" tIns="0" lIns="0" bIns="0" rIns="0">
            <a:spAutoFit/>
          </a:bodyPr>
          <a:lstStyle/>
          <a:p>
            <a:pPr algn="l">
              <a:lnSpc>
                <a:spcPts val="3562"/>
              </a:lnSpc>
            </a:pPr>
            <a:r>
              <a:rPr lang="en-US" sz="2187">
                <a:solidFill>
                  <a:srgbClr val="404155"/>
                </a:solidFill>
                <a:latin typeface="Open Sauce"/>
                <a:ea typeface="Open Sauce"/>
                <a:cs typeface="Open Sauce"/>
                <a:sym typeface="Open Sauce"/>
              </a:rPr>
              <a:t>Data employed to assess the model's performance and generalization capability on new, unseen data.</a:t>
            </a:r>
          </a:p>
        </p:txBody>
      </p:sp>
      <p:sp>
        <p:nvSpPr>
          <p:cNvPr name="Freeform 18" id="18"/>
          <p:cNvSpPr/>
          <p:nvPr/>
        </p:nvSpPr>
        <p:spPr>
          <a:xfrm flipH="false" flipV="false" rot="0">
            <a:off x="0" y="24124"/>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8"/>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9F9FF">
                <a:alpha val="74902"/>
              </a:srgbClr>
            </a:solidFill>
          </p:spPr>
        </p:sp>
      </p:grpSp>
      <p:sp>
        <p:nvSpPr>
          <p:cNvPr name="TextBox 5" id="5"/>
          <p:cNvSpPr txBox="true"/>
          <p:nvPr/>
        </p:nvSpPr>
        <p:spPr>
          <a:xfrm rot="0">
            <a:off x="235354" y="4333721"/>
            <a:ext cx="18938161" cy="1100673"/>
          </a:xfrm>
          <a:prstGeom prst="rect">
            <a:avLst/>
          </a:prstGeom>
        </p:spPr>
        <p:txBody>
          <a:bodyPr anchor="t" rtlCol="false" tIns="0" lIns="0" bIns="0" rIns="0">
            <a:spAutoFit/>
          </a:bodyPr>
          <a:lstStyle/>
          <a:p>
            <a:pPr algn="l">
              <a:lnSpc>
                <a:spcPts val="8808"/>
              </a:lnSpc>
            </a:pPr>
            <a:r>
              <a:rPr lang="en-US" sz="7062" b="true">
                <a:solidFill>
                  <a:srgbClr val="1B1B27"/>
                </a:solidFill>
                <a:latin typeface="Libre Baskerville Bold"/>
                <a:ea typeface="Libre Baskerville Bold"/>
                <a:cs typeface="Libre Baskerville Bold"/>
                <a:sym typeface="Libre Baskerville Bold"/>
              </a:rPr>
              <a:t>Machine Learning Process in 6 steps...</a:t>
            </a:r>
          </a:p>
        </p:txBody>
      </p:sp>
      <p:sp>
        <p:nvSpPr>
          <p:cNvPr name="Freeform 6" id="6"/>
          <p:cNvSpPr/>
          <p:nvPr/>
        </p:nvSpPr>
        <p:spPr>
          <a:xfrm flipH="false" flipV="false" rot="0">
            <a:off x="0" y="24124"/>
            <a:ext cx="1994065" cy="835541"/>
          </a:xfrm>
          <a:custGeom>
            <a:avLst/>
            <a:gdLst/>
            <a:ahLst/>
            <a:cxnLst/>
            <a:rect r="r" b="b" t="t" l="l"/>
            <a:pathLst>
              <a:path h="835541" w="1994065">
                <a:moveTo>
                  <a:pt x="0" y="0"/>
                </a:moveTo>
                <a:lnTo>
                  <a:pt x="1994065" y="0"/>
                </a:lnTo>
                <a:lnTo>
                  <a:pt x="1994065" y="835541"/>
                </a:lnTo>
                <a:lnTo>
                  <a:pt x="0" y="835541"/>
                </a:lnTo>
                <a:lnTo>
                  <a:pt x="0" y="0"/>
                </a:lnTo>
                <a:close/>
              </a:path>
            </a:pathLst>
          </a:custGeom>
          <a:blipFill>
            <a:blip r:embed="rId4"/>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11559" y="132021"/>
            <a:ext cx="3022898" cy="514350"/>
          </a:xfrm>
          <a:prstGeom prst="rect">
            <a:avLst/>
          </a:prstGeom>
        </p:spPr>
        <p:txBody>
          <a:bodyPr anchor="t" rtlCol="false" tIns="0" lIns="0" bIns="0" rIns="0">
            <a:spAutoFit/>
          </a:bodyPr>
          <a:lstStyle/>
          <a:p>
            <a:pPr algn="ctr">
              <a:lnSpc>
                <a:spcPts val="4200"/>
              </a:lnSpc>
            </a:pPr>
            <a:r>
              <a:rPr lang="en-US" sz="3000">
                <a:solidFill>
                  <a:srgbClr val="F9F9FF"/>
                </a:solidFill>
                <a:latin typeface="Libre Baskerville"/>
                <a:ea typeface="Libre Baskerville"/>
                <a:cs typeface="Libre Baskerville"/>
                <a:sym typeface="Libre Baskerville"/>
              </a:rPr>
              <a:t>Data Collection</a:t>
            </a:r>
          </a:p>
        </p:txBody>
      </p:sp>
      <p:sp>
        <p:nvSpPr>
          <p:cNvPr name="Freeform 4" id="4"/>
          <p:cNvSpPr/>
          <p:nvPr/>
        </p:nvSpPr>
        <p:spPr>
          <a:xfrm flipH="false" flipV="false" rot="0">
            <a:off x="16262268" y="0"/>
            <a:ext cx="1994065" cy="835541"/>
          </a:xfrm>
          <a:custGeom>
            <a:avLst/>
            <a:gdLst/>
            <a:ahLst/>
            <a:cxnLst/>
            <a:rect r="r" b="b" t="t" l="l"/>
            <a:pathLst>
              <a:path h="835541" w="1994065">
                <a:moveTo>
                  <a:pt x="0" y="0"/>
                </a:moveTo>
                <a:lnTo>
                  <a:pt x="1994064" y="0"/>
                </a:lnTo>
                <a:lnTo>
                  <a:pt x="1994064" y="835541"/>
                </a:lnTo>
                <a:lnTo>
                  <a:pt x="0" y="835541"/>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DAGUUjIiLJc</dc:identifier>
  <dcterms:modified xsi:type="dcterms:W3CDTF">2011-08-01T06:04:30Z</dcterms:modified>
  <cp:revision>1</cp:revision>
  <dc:title>Artificial-Intelligence (2).pptx</dc:title>
</cp:coreProperties>
</file>

<file path=docProps/thumbnail.jpeg>
</file>